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94" r:id="rId28"/>
    <p:sldId id="283" r:id="rId29"/>
    <p:sldId id="284" r:id="rId30"/>
    <p:sldId id="285" r:id="rId31"/>
    <p:sldId id="286" r:id="rId32"/>
    <p:sldId id="287" r:id="rId33"/>
    <p:sldId id="288" r:id="rId34"/>
    <p:sldId id="289" r:id="rId35"/>
    <p:sldId id="290" r:id="rId36"/>
    <p:sldId id="291" r:id="rId37"/>
    <p:sldId id="977" r:id="rId38"/>
    <p:sldId id="978" r:id="rId39"/>
    <p:sldId id="980" r:id="rId40"/>
    <p:sldId id="982" r:id="rId41"/>
    <p:sldId id="981" r:id="rId42"/>
    <p:sldId id="292" r:id="rId43"/>
    <p:sldId id="293" r:id="rId44"/>
    <p:sldId id="298" r:id="rId4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70" d="100"/>
          <a:sy n="70" d="100"/>
        </p:scale>
        <p:origin x="216"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endParaRPr/>
          </a:p>
          <a:p>
            <a:endParaRPr/>
          </a:p>
          <a:p>
            <a:endParaRPr/>
          </a:p>
          <a:p>
            <a:endParaRPr/>
          </a:p>
          <a:p>
            <a:endParaRPr/>
          </a:p>
          <a:p>
            <a:endParaRPr/>
          </a:p>
          <a:p>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230764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266071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8865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11"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9"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7"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2"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13"/>
          </p:nvPr>
        </p:nvSpPr>
        <p:spPr>
          <a:xfrm>
            <a:off x="839786" y="2057400"/>
            <a:ext cx="3932241" cy="3811588"/>
          </a:xfrm>
          <a:prstGeom prst="rect">
            <a:avLst/>
          </a:prstGeom>
        </p:spPr>
        <p:txBody>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92"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3.jpeg"/><Relationship Id="rId7"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s://www.ncbi.nlm.nih.gov/labs/pmc/articles/PMC5816303/"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pubmed.ncbi.nlm.nih.gov/?term=Palaniswamy+D&amp;cauthor_id=24082629" TargetMode="External"/><Relationship Id="rId7" Type="http://schemas.openxmlformats.org/officeDocument/2006/relationships/image" Target="../media/image44.tiff"/><Relationship Id="rId2" Type="http://schemas.openxmlformats.org/officeDocument/2006/relationships/hyperlink" Target="https://pubmed.ncbi.nlm.nih.gov/?term=Dwarampudi+LP&amp;cauthor_id=24082629" TargetMode="External"/><Relationship Id="rId1" Type="http://schemas.openxmlformats.org/officeDocument/2006/relationships/slideLayout" Target="../slideLayouts/slideLayout1.xml"/><Relationship Id="rId6" Type="http://schemas.openxmlformats.org/officeDocument/2006/relationships/hyperlink" Target="https://pubmed.ncbi.nlm.nih.gov/24082629/" TargetMode="External"/><Relationship Id="rId5" Type="http://schemas.openxmlformats.org/officeDocument/2006/relationships/hyperlink" Target="https://pubmed.ncbi.nlm.nih.gov/?term=Raghu+PS&amp;cauthor_id=24082629" TargetMode="External"/><Relationship Id="rId4" Type="http://schemas.openxmlformats.org/officeDocument/2006/relationships/hyperlink" Target="https://pubmed.ncbi.nlm.nih.gov/?term=Nithyanantham+M&amp;cauthor_id=2408262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pdfs.semanticscholar.org/d4b6/db08498b6279f4fe62930c1d758cd0144b16.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hyperlink" Target="https://onlinelibrary.wiley.com/action/doSearch?ContribAuthorRaw=Krutmann%2C+Jean" TargetMode="External"/><Relationship Id="rId3" Type="http://schemas.openxmlformats.org/officeDocument/2006/relationships/hyperlink" Target="https://onlinelibrary.wiley.com/action/doSearch?ContribAuthorRaw=M%C3%BChlberg%2C+Kathrin" TargetMode="External"/><Relationship Id="rId7" Type="http://schemas.openxmlformats.org/officeDocument/2006/relationships/hyperlink" Target="https://onlinelibrary.wiley.com/action/doSearch?ContribAuthorRaw=Einarsson%2C+Sigurbj%C3%B6rn" TargetMode="External"/><Relationship Id="rId2" Type="http://schemas.openxmlformats.org/officeDocument/2006/relationships/hyperlink" Target="https://onlinelibrary.wiley.com/action/doSearch?ContribAuthorRaw=Grether-Beck%2C+Susanne" TargetMode="External"/><Relationship Id="rId1" Type="http://schemas.openxmlformats.org/officeDocument/2006/relationships/slideLayout" Target="../slideLayouts/slideLayout1.xml"/><Relationship Id="rId6" Type="http://schemas.openxmlformats.org/officeDocument/2006/relationships/hyperlink" Target="https://onlinelibrary.wiley.com/action/doSearch?ContribAuthorRaw=Brynj%C3%B3lfsd%C3%B3ttir%2C+%C3%81sa" TargetMode="External"/><Relationship Id="rId5" Type="http://schemas.openxmlformats.org/officeDocument/2006/relationships/hyperlink" Target="https://onlinelibrary.wiley.com/action/doSearch?ContribAuthorRaw=Felsner%2C+Ingo" TargetMode="External"/><Relationship Id="rId10" Type="http://schemas.openxmlformats.org/officeDocument/2006/relationships/image" Target="../media/image46.tiff"/><Relationship Id="rId4" Type="http://schemas.openxmlformats.org/officeDocument/2006/relationships/hyperlink" Target="https://onlinelibrary.wiley.com/action/doSearch?ContribAuthorRaw=Brenden%2C+Heidi" TargetMode="External"/><Relationship Id="rId9" Type="http://schemas.openxmlformats.org/officeDocument/2006/relationships/hyperlink" Target="https://onlinelibrary.wiley.com/doi/abs/10.1111/j.1600-0625.2007.00693.x"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onlinelibrary.wiley.com/doi/abs/10.1111/j.1600-0625.2007.00693.x" TargetMode="External"/><Relationship Id="rId3" Type="http://schemas.openxmlformats.org/officeDocument/2006/relationships/hyperlink" Target="https://pubmed.ncbi.nlm.nih.gov/24082629/" TargetMode="External"/><Relationship Id="rId7" Type="http://schemas.openxmlformats.org/officeDocument/2006/relationships/hyperlink" Target="https://www.msdmanuals.com/professional/dermatologic-disorders/psoriasis-and-scaling-diseases/psoriasis" TargetMode="External"/><Relationship Id="rId2" Type="http://schemas.openxmlformats.org/officeDocument/2006/relationships/hyperlink" Target="https://www.ncbi.nlm.nih.gov/labs/pmc/articles/PMC5816303/" TargetMode="External"/><Relationship Id="rId1" Type="http://schemas.openxmlformats.org/officeDocument/2006/relationships/slideLayout" Target="../slideLayouts/slideLayout1.xml"/><Relationship Id="rId6" Type="http://schemas.openxmlformats.org/officeDocument/2006/relationships/hyperlink" Target="https://pubmed.ncbi.nlm.nih.gov/17658397/" TargetMode="External"/><Relationship Id="rId5" Type="http://schemas.openxmlformats.org/officeDocument/2006/relationships/hyperlink" Target="https://www.psoriasis.org/psoriasis-statistics/" TargetMode="External"/><Relationship Id="rId4" Type="http://schemas.openxmlformats.org/officeDocument/2006/relationships/hyperlink" Target="https://pdfs.semanticscholar.org/d4b6/db08498b6279f4fe62930c1d758cd0144b16.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s://www.karger.com/Article/FullText/247564" TargetMode="Externa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9"/>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Rectangle 11"/>
          <p:cNvSpPr/>
          <p:nvPr/>
        </p:nvSpPr>
        <p:spPr>
          <a:xfrm rot="5400000" flipH="1">
            <a:off x="-1417539" y="1417538"/>
            <a:ext cx="6875820" cy="4040745"/>
          </a:xfrm>
          <a:prstGeom prst="rect">
            <a:avLst/>
          </a:prstGeom>
          <a:gradFill>
            <a:gsLst>
              <a:gs pos="0">
                <a:srgbClr val="000000"/>
              </a:gs>
              <a:gs pos="100000">
                <a:srgbClr val="2F5597"/>
              </a:gs>
            </a:gsLst>
            <a:lin ang="18600000"/>
          </a:gradFill>
          <a:ln w="12700">
            <a:miter lim="400000"/>
          </a:ln>
        </p:spPr>
        <p:txBody>
          <a:bodyPr lIns="45718" tIns="45718" rIns="45718" bIns="45718" anchor="ctr"/>
          <a:lstStyle/>
          <a:p>
            <a:pPr algn="ctr">
              <a:defRPr>
                <a:solidFill>
                  <a:srgbClr val="FFFFFF"/>
                </a:solidFill>
              </a:defRPr>
            </a:pPr>
            <a:endParaRPr/>
          </a:p>
        </p:txBody>
      </p:sp>
      <p:sp>
        <p:nvSpPr>
          <p:cNvPr id="123" name="Rectangle 13"/>
          <p:cNvSpPr/>
          <p:nvPr/>
        </p:nvSpPr>
        <p:spPr>
          <a:xfrm rot="16200000">
            <a:off x="-158497" y="2660471"/>
            <a:ext cx="4355596" cy="4038606"/>
          </a:xfrm>
          <a:prstGeom prst="rect">
            <a:avLst/>
          </a:prstGeom>
          <a:gradFill>
            <a:gsLst>
              <a:gs pos="0">
                <a:schemeClr val="accent1">
                  <a:alpha val="50000"/>
                </a:schemeClr>
              </a:gs>
              <a:gs pos="100000">
                <a:srgbClr val="203864">
                  <a:alpha val="0"/>
                </a:srgbClr>
              </a:gs>
            </a:gsLst>
            <a:lin ang="11400000"/>
          </a:gradFill>
          <a:ln w="12700">
            <a:miter lim="400000"/>
          </a:ln>
        </p:spPr>
        <p:txBody>
          <a:bodyPr lIns="45718" tIns="45718" rIns="45718" bIns="45718" anchor="ctr"/>
          <a:lstStyle/>
          <a:p>
            <a:pPr algn="ctr">
              <a:defRPr>
                <a:solidFill>
                  <a:srgbClr val="FFFFFF"/>
                </a:solidFill>
              </a:defRPr>
            </a:pPr>
            <a:endParaRPr/>
          </a:p>
        </p:txBody>
      </p:sp>
      <p:sp>
        <p:nvSpPr>
          <p:cNvPr id="124" name="Rectangle 15"/>
          <p:cNvSpPr/>
          <p:nvPr/>
        </p:nvSpPr>
        <p:spPr>
          <a:xfrm rot="16200000" flipH="1">
            <a:off x="-1180883" y="1638084"/>
            <a:ext cx="6857574" cy="3581403"/>
          </a:xfrm>
          <a:prstGeom prst="rect">
            <a:avLst/>
          </a:prstGeom>
          <a:gradFill>
            <a:gsLst>
              <a:gs pos="0">
                <a:srgbClr val="000000">
                  <a:alpha val="58999"/>
                </a:srgbClr>
              </a:gs>
              <a:gs pos="69000">
                <a:schemeClr val="accent1">
                  <a:alpha val="0"/>
                </a:schemeClr>
              </a:gs>
            </a:gsLst>
            <a:lin ang="13200000"/>
          </a:gradFill>
          <a:ln w="12700">
            <a:miter lim="400000"/>
          </a:ln>
        </p:spPr>
        <p:txBody>
          <a:bodyPr lIns="45718" tIns="45718" rIns="45718" bIns="45718" anchor="ctr"/>
          <a:lstStyle/>
          <a:p>
            <a:pPr algn="ctr">
              <a:defRPr>
                <a:solidFill>
                  <a:srgbClr val="FFFFFF"/>
                </a:solidFill>
              </a:defRPr>
            </a:pPr>
            <a:endParaRPr/>
          </a:p>
        </p:txBody>
      </p:sp>
      <p:sp>
        <p:nvSpPr>
          <p:cNvPr id="125" name="Freeform: Shape 17"/>
          <p:cNvSpPr/>
          <p:nvPr/>
        </p:nvSpPr>
        <p:spPr>
          <a:xfrm rot="6097846">
            <a:off x="-747357" y="1201312"/>
            <a:ext cx="4808305" cy="4088668"/>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8" tIns="45718" rIns="45718" bIns="45718" anchor="ctr"/>
          <a:lstStyle/>
          <a:p>
            <a:pPr algn="ctr">
              <a:defRPr>
                <a:solidFill>
                  <a:srgbClr val="FFFFFF"/>
                </a:solidFill>
              </a:defRPr>
            </a:pPr>
            <a:endParaRPr/>
          </a:p>
        </p:txBody>
      </p:sp>
      <p:sp>
        <p:nvSpPr>
          <p:cNvPr id="126" name="Title 1"/>
          <p:cNvSpPr txBox="1">
            <a:spLocks noGrp="1"/>
          </p:cNvSpPr>
          <p:nvPr>
            <p:ph type="title"/>
          </p:nvPr>
        </p:nvSpPr>
        <p:spPr>
          <a:xfrm>
            <a:off x="660040" y="2767104"/>
            <a:ext cx="2880830" cy="3071908"/>
          </a:xfrm>
          <a:prstGeom prst="rect">
            <a:avLst/>
          </a:prstGeom>
        </p:spPr>
        <p:txBody>
          <a:bodyPr anchor="t"/>
          <a:lstStyle/>
          <a:p>
            <a:pPr defTabSz="896111">
              <a:defRPr sz="3000">
                <a:solidFill>
                  <a:srgbClr val="FFFFFF"/>
                </a:solidFill>
              </a:defRPr>
            </a:pPr>
            <a:r>
              <a:rPr dirty="0"/>
              <a:t>Science with Dr. Christina Rahm</a:t>
            </a:r>
            <a:br>
              <a:rPr dirty="0"/>
            </a:br>
            <a:br>
              <a:rPr dirty="0"/>
            </a:br>
            <a:br>
              <a:rPr dirty="0"/>
            </a:br>
            <a:r>
              <a:rPr dirty="0"/>
              <a:t>We will get started shortly.</a:t>
            </a:r>
          </a:p>
        </p:txBody>
      </p:sp>
      <p:pic>
        <p:nvPicPr>
          <p:cNvPr id="127"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02" name="Title 1"/>
          <p:cNvSpPr txBox="1">
            <a:spLocks noGrp="1"/>
          </p:cNvSpPr>
          <p:nvPr>
            <p:ph type="title"/>
          </p:nvPr>
        </p:nvSpPr>
        <p:spPr>
          <a:xfrm>
            <a:off x="871755" y="544313"/>
            <a:ext cx="3995677" cy="1642973"/>
          </a:xfrm>
          <a:prstGeom prst="rect">
            <a:avLst/>
          </a:prstGeom>
        </p:spPr>
        <p:txBody>
          <a:bodyPr anchor="b"/>
          <a:lstStyle/>
          <a:p>
            <a:pPr algn="ctr" defTabSz="758951">
              <a:defRPr sz="3600"/>
            </a:pPr>
            <a:r>
              <a:t>PSORIASIS CHILD</a:t>
            </a:r>
            <a:br/>
            <a:endParaRPr/>
          </a:p>
        </p:txBody>
      </p:sp>
      <p:sp>
        <p:nvSpPr>
          <p:cNvPr id="203"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04" name="Picture 26" descr="Picture 26"/>
          <p:cNvPicPr>
            <a:picLocks noChangeAspect="1"/>
          </p:cNvPicPr>
          <p:nvPr/>
        </p:nvPicPr>
        <p:blipFill>
          <a:blip r:embed="rId2"/>
          <a:srcRect r="19376"/>
          <a:stretch>
            <a:fillRect/>
          </a:stretch>
        </p:blipFill>
        <p:spPr>
          <a:xfrm>
            <a:off x="8600441" y="1054099"/>
            <a:ext cx="2902114" cy="4812237"/>
          </a:xfrm>
          <a:prstGeom prst="rect">
            <a:avLst/>
          </a:prstGeom>
          <a:ln w="12700">
            <a:miter lim="400000"/>
          </a:ln>
        </p:spPr>
      </p:pic>
      <p:pic>
        <p:nvPicPr>
          <p:cNvPr id="205"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sp>
        <p:nvSpPr>
          <p:cNvPr id="206" name="TextBox 2"/>
          <p:cNvSpPr txBox="1"/>
          <p:nvPr/>
        </p:nvSpPr>
        <p:spPr>
          <a:xfrm>
            <a:off x="1235544" y="1896017"/>
            <a:ext cx="3723325" cy="3785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sz="2000" dirty="0"/>
              <a:t>Some skin lesions were also visible on her trunk. The nails showed pitting of the nail surface on her hands and yellow discoloration along with pitting surface  on her toe nails. Her stool was never very soft and a lot of times small bleeding was visible on the toilet paper, however her mother never reported a true constipation happening. The skin around the nails was peeling off.</a:t>
            </a:r>
          </a:p>
        </p:txBody>
      </p:sp>
      <p:pic>
        <p:nvPicPr>
          <p:cNvPr id="207" name="Picture 6" descr="Picture 6"/>
          <p:cNvPicPr>
            <a:picLocks noChangeAspect="1"/>
          </p:cNvPicPr>
          <p:nvPr/>
        </p:nvPicPr>
        <p:blipFill>
          <a:blip r:embed="rId4"/>
          <a:stretch>
            <a:fillRect/>
          </a:stretch>
        </p:blipFill>
        <p:spPr>
          <a:xfrm rot="16200000">
            <a:off x="5734051" y="654049"/>
            <a:ext cx="2374902" cy="3175001"/>
          </a:xfrm>
          <a:prstGeom prst="rect">
            <a:avLst/>
          </a:prstGeom>
          <a:ln w="12700">
            <a:miter lim="400000"/>
          </a:ln>
        </p:spPr>
      </p:pic>
      <p:pic>
        <p:nvPicPr>
          <p:cNvPr id="208" name="Picture 24" descr="Picture 24"/>
          <p:cNvPicPr>
            <a:picLocks noChangeAspect="1"/>
          </p:cNvPicPr>
          <p:nvPr/>
        </p:nvPicPr>
        <p:blipFill>
          <a:blip r:embed="rId5"/>
          <a:stretch>
            <a:fillRect/>
          </a:stretch>
        </p:blipFill>
        <p:spPr>
          <a:xfrm rot="16200000">
            <a:off x="5734051" y="3091383"/>
            <a:ext cx="2374902" cy="317500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11" name="Title 1"/>
          <p:cNvSpPr txBox="1">
            <a:spLocks noGrp="1"/>
          </p:cNvSpPr>
          <p:nvPr>
            <p:ph type="title"/>
          </p:nvPr>
        </p:nvSpPr>
        <p:spPr>
          <a:xfrm>
            <a:off x="-2374" y="45557"/>
            <a:ext cx="3995677" cy="1642973"/>
          </a:xfrm>
          <a:prstGeom prst="rect">
            <a:avLst/>
          </a:prstGeom>
        </p:spPr>
        <p:txBody>
          <a:bodyPr anchor="b"/>
          <a:lstStyle/>
          <a:p>
            <a:pPr algn="ctr" defTabSz="758951">
              <a:defRPr sz="3600"/>
            </a:pPr>
            <a:r>
              <a:rPr dirty="0"/>
              <a:t>PSORIASIS CHILD</a:t>
            </a:r>
            <a:br>
              <a:rPr dirty="0"/>
            </a:br>
            <a:endParaRPr dirty="0"/>
          </a:p>
        </p:txBody>
      </p:sp>
      <p:sp>
        <p:nvSpPr>
          <p:cNvPr id="212"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13" name="Content Placeholder 10" descr="Content Placeholder 10"/>
          <p:cNvPicPr>
            <a:picLocks noChangeAspect="1"/>
          </p:cNvPicPr>
          <p:nvPr/>
        </p:nvPicPr>
        <p:blipFill>
          <a:blip r:embed="rId2"/>
          <a:stretch>
            <a:fillRect/>
          </a:stretch>
        </p:blipFill>
        <p:spPr>
          <a:xfrm>
            <a:off x="10396390" y="5340362"/>
            <a:ext cx="1888498" cy="1642971"/>
          </a:xfrm>
          <a:prstGeom prst="rect">
            <a:avLst/>
          </a:prstGeom>
          <a:ln w="12700">
            <a:miter lim="400000"/>
          </a:ln>
        </p:spPr>
      </p:pic>
      <p:sp>
        <p:nvSpPr>
          <p:cNvPr id="214" name="TextBox 2"/>
          <p:cNvSpPr txBox="1"/>
          <p:nvPr/>
        </p:nvSpPr>
        <p:spPr>
          <a:xfrm>
            <a:off x="7846129" y="1515268"/>
            <a:ext cx="4018368" cy="3970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dirty="0"/>
              <a:t>The scalp surface affected, visible hair loss - alopecia areata.</a:t>
            </a:r>
          </a:p>
          <a:p>
            <a:endParaRPr dirty="0"/>
          </a:p>
          <a:p>
            <a:r>
              <a:rPr dirty="0"/>
              <a:t> (April 2021) She started a personali</a:t>
            </a:r>
            <a:r>
              <a:rPr lang="en-US" dirty="0"/>
              <a:t>z</a:t>
            </a:r>
            <a:r>
              <a:rPr dirty="0"/>
              <a:t>ed functional medicine protocol for leaky gut and inflammation healing.</a:t>
            </a:r>
            <a:r>
              <a:rPr lang="en-US" dirty="0"/>
              <a:t> </a:t>
            </a:r>
            <a:r>
              <a:rPr dirty="0"/>
              <a:t>Part of her leaky gut treatment also included silica, Vitamin C and trace minerals (Clean Slate) in proprietary formula. She started with 2 drops BID diluted in some water, but also topically applied directly to the affected skin. Every week she increased the number for 1 drop, to maximum of 10 drops BID taken orally. </a:t>
            </a:r>
          </a:p>
        </p:txBody>
      </p:sp>
      <p:pic>
        <p:nvPicPr>
          <p:cNvPr id="215" name="Picture 6" descr="Picture 6"/>
          <p:cNvPicPr>
            <a:picLocks noChangeAspect="1"/>
          </p:cNvPicPr>
          <p:nvPr/>
        </p:nvPicPr>
        <p:blipFill>
          <a:blip r:embed="rId3"/>
          <a:stretch>
            <a:fillRect/>
          </a:stretch>
        </p:blipFill>
        <p:spPr>
          <a:xfrm>
            <a:off x="327503" y="1515268"/>
            <a:ext cx="3665800" cy="4887733"/>
          </a:xfrm>
          <a:prstGeom prst="rect">
            <a:avLst/>
          </a:prstGeom>
          <a:ln w="12700">
            <a:miter lim="400000"/>
          </a:ln>
        </p:spPr>
      </p:pic>
      <p:pic>
        <p:nvPicPr>
          <p:cNvPr id="216" name="Picture 13" descr="Picture 13"/>
          <p:cNvPicPr>
            <a:picLocks noChangeAspect="1"/>
          </p:cNvPicPr>
          <p:nvPr/>
        </p:nvPicPr>
        <p:blipFill>
          <a:blip r:embed="rId4"/>
          <a:stretch>
            <a:fillRect/>
          </a:stretch>
        </p:blipFill>
        <p:spPr>
          <a:xfrm>
            <a:off x="3993303" y="1515268"/>
            <a:ext cx="3654375" cy="488553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19" name="Title 1"/>
          <p:cNvSpPr txBox="1">
            <a:spLocks noGrp="1"/>
          </p:cNvSpPr>
          <p:nvPr>
            <p:ph type="title"/>
          </p:nvPr>
        </p:nvSpPr>
        <p:spPr>
          <a:xfrm>
            <a:off x="777162" y="474043"/>
            <a:ext cx="3995677" cy="1642972"/>
          </a:xfrm>
          <a:prstGeom prst="rect">
            <a:avLst/>
          </a:prstGeom>
        </p:spPr>
        <p:txBody>
          <a:bodyPr anchor="b"/>
          <a:lstStyle/>
          <a:p>
            <a:pPr algn="ctr" defTabSz="758951">
              <a:defRPr sz="3600"/>
            </a:pPr>
            <a:r>
              <a:t>PSORIASIS CHILD</a:t>
            </a:r>
            <a:br/>
            <a:endParaRPr/>
          </a:p>
        </p:txBody>
      </p:sp>
      <p:sp>
        <p:nvSpPr>
          <p:cNvPr id="220"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21" name="Content Placeholder 10" descr="Content Placeholder 10"/>
          <p:cNvPicPr>
            <a:picLocks noChangeAspect="1"/>
          </p:cNvPicPr>
          <p:nvPr/>
        </p:nvPicPr>
        <p:blipFill>
          <a:blip r:embed="rId2"/>
          <a:stretch>
            <a:fillRect/>
          </a:stretch>
        </p:blipFill>
        <p:spPr>
          <a:xfrm>
            <a:off x="10396390" y="5340362"/>
            <a:ext cx="1888498" cy="1642971"/>
          </a:xfrm>
          <a:prstGeom prst="rect">
            <a:avLst/>
          </a:prstGeom>
          <a:ln w="12700">
            <a:miter lim="400000"/>
          </a:ln>
        </p:spPr>
      </p:pic>
      <p:sp>
        <p:nvSpPr>
          <p:cNvPr id="222" name="TextBox 2"/>
          <p:cNvSpPr txBox="1"/>
          <p:nvPr/>
        </p:nvSpPr>
        <p:spPr>
          <a:xfrm>
            <a:off x="1155536" y="1825747"/>
            <a:ext cx="10685945" cy="255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sz="2000" dirty="0"/>
              <a:t>May 2021</a:t>
            </a:r>
          </a:p>
          <a:p>
            <a:endParaRPr sz="2000" dirty="0"/>
          </a:p>
          <a:p>
            <a:r>
              <a:rPr sz="2000" dirty="0"/>
              <a:t>One month after initiating the silica treatment the lesions on her trunk completely disappeared, her nails remained unchanged. Her skin on the scalp still had silvery scales, but no signs of redness and active, inflamed lesions any more. Blood present on the toilet paper after defecation wasn’t visible anymore and never reappeared.  She continued all the functional medicine (natural) anti-inflammatory body support treatments. </a:t>
            </a:r>
            <a:br>
              <a:rPr sz="2000" dirty="0"/>
            </a:br>
            <a:endParaRPr sz="20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15" descr="Picture 15"/>
          <p:cNvPicPr>
            <a:picLocks noChangeAspect="1"/>
          </p:cNvPicPr>
          <p:nvPr/>
        </p:nvPicPr>
        <p:blipFill>
          <a:blip r:embed="rId2"/>
          <a:stretch>
            <a:fillRect/>
          </a:stretch>
        </p:blipFill>
        <p:spPr>
          <a:xfrm>
            <a:off x="5504652" y="1334268"/>
            <a:ext cx="5767010" cy="4352460"/>
          </a:xfrm>
          <a:prstGeom prst="rect">
            <a:avLst/>
          </a:prstGeom>
          <a:ln w="12700">
            <a:miter lim="400000"/>
          </a:ln>
        </p:spPr>
      </p:pic>
      <p:sp>
        <p:nvSpPr>
          <p:cNvPr id="225" name="Title 1"/>
          <p:cNvSpPr txBox="1">
            <a:spLocks noGrp="1"/>
          </p:cNvSpPr>
          <p:nvPr>
            <p:ph type="title"/>
          </p:nvPr>
        </p:nvSpPr>
        <p:spPr>
          <a:xfrm>
            <a:off x="850735" y="512782"/>
            <a:ext cx="3995677" cy="1642972"/>
          </a:xfrm>
          <a:prstGeom prst="rect">
            <a:avLst/>
          </a:prstGeom>
        </p:spPr>
        <p:txBody>
          <a:bodyPr anchor="b"/>
          <a:lstStyle/>
          <a:p>
            <a:pPr algn="ctr" defTabSz="758951">
              <a:defRPr sz="3600"/>
            </a:pPr>
            <a:r>
              <a:t>PSORIASIS CHILD</a:t>
            </a:r>
            <a:br/>
            <a:endParaRPr/>
          </a:p>
        </p:txBody>
      </p:sp>
      <p:sp>
        <p:nvSpPr>
          <p:cNvPr id="226"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27" name="Rectangle 11"/>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sp>
        <p:nvSpPr>
          <p:cNvPr id="228"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29"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sp>
        <p:nvSpPr>
          <p:cNvPr id="230" name="TextBox 2"/>
          <p:cNvSpPr txBox="1"/>
          <p:nvPr/>
        </p:nvSpPr>
        <p:spPr>
          <a:xfrm>
            <a:off x="1303561" y="2058712"/>
            <a:ext cx="3972683" cy="3477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sz="2000" dirty="0"/>
              <a:t>June 2021</a:t>
            </a:r>
          </a:p>
          <a:p>
            <a:endParaRPr sz="2000" dirty="0"/>
          </a:p>
          <a:p>
            <a:r>
              <a:rPr sz="2000" dirty="0"/>
              <a:t>After the first month of treatment the skin wasn’t showing any signs of active inflammation anymore, but it was still covered with silvery scales, regularly removed by her mother. The skin around her nails stopped exfoliating and stopped peeling off completely.</a:t>
            </a:r>
            <a:r>
              <a:rPr lang="nb-NO" sz="2000" dirty="0"/>
              <a:t> </a:t>
            </a:r>
            <a:r>
              <a:rPr sz="2000" dirty="0"/>
              <a:t>The nails still showed pitting.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1"/>
          <p:cNvSpPr txBox="1">
            <a:spLocks noGrp="1"/>
          </p:cNvSpPr>
          <p:nvPr>
            <p:ph type="title"/>
          </p:nvPr>
        </p:nvSpPr>
        <p:spPr>
          <a:xfrm>
            <a:off x="42923" y="-122878"/>
            <a:ext cx="3995677" cy="1642973"/>
          </a:xfrm>
          <a:prstGeom prst="rect">
            <a:avLst/>
          </a:prstGeom>
        </p:spPr>
        <p:txBody>
          <a:bodyPr anchor="b"/>
          <a:lstStyle/>
          <a:p>
            <a:pPr algn="ctr" defTabSz="758951">
              <a:defRPr sz="3600"/>
            </a:pPr>
            <a:r>
              <a:rPr dirty="0"/>
              <a:t>PSORIASIS CHILD</a:t>
            </a:r>
            <a:br>
              <a:rPr dirty="0"/>
            </a:br>
            <a:endParaRPr dirty="0"/>
          </a:p>
        </p:txBody>
      </p:sp>
      <p:sp>
        <p:nvSpPr>
          <p:cNvPr id="235"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36" name="Rectangle 11"/>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sp>
        <p:nvSpPr>
          <p:cNvPr id="237"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38" name="Picture 8" descr="Picture 8"/>
          <p:cNvPicPr>
            <a:picLocks noChangeAspect="1"/>
          </p:cNvPicPr>
          <p:nvPr/>
        </p:nvPicPr>
        <p:blipFill>
          <a:blip r:embed="rId2"/>
          <a:srcRect r="10528"/>
          <a:stretch>
            <a:fillRect/>
          </a:stretch>
        </p:blipFill>
        <p:spPr>
          <a:xfrm>
            <a:off x="9027915" y="1090832"/>
            <a:ext cx="3163421" cy="4726803"/>
          </a:xfrm>
          <a:prstGeom prst="rect">
            <a:avLst/>
          </a:prstGeom>
          <a:ln w="12700">
            <a:miter lim="400000"/>
          </a:ln>
        </p:spPr>
      </p:pic>
      <p:pic>
        <p:nvPicPr>
          <p:cNvPr id="239"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sp>
        <p:nvSpPr>
          <p:cNvPr id="240" name="TextBox 2"/>
          <p:cNvSpPr txBox="1"/>
          <p:nvPr/>
        </p:nvSpPr>
        <p:spPr>
          <a:xfrm>
            <a:off x="486008" y="1148633"/>
            <a:ext cx="5356153" cy="4924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sz="2000" dirty="0"/>
              <a:t>June/July  2021</a:t>
            </a:r>
          </a:p>
          <a:p>
            <a:pPr>
              <a:defRPr sz="1400"/>
            </a:pPr>
            <a:endParaRPr sz="2000" dirty="0"/>
          </a:p>
          <a:p>
            <a:pPr>
              <a:defRPr sz="1400"/>
            </a:pPr>
            <a:r>
              <a:rPr sz="2000" dirty="0"/>
              <a:t>After 3 months her mother reported less silvery scales, the skin wasn’t red anymore, </a:t>
            </a:r>
            <a:r>
              <a:rPr sz="2000" b="1" dirty="0">
                <a:solidFill>
                  <a:srgbClr val="011993"/>
                </a:solidFill>
              </a:rPr>
              <a:t>the nails on her toes were of normal color and had no unevenness on the surface. On her hand nails some pitting was still present.</a:t>
            </a:r>
          </a:p>
          <a:p>
            <a:pPr>
              <a:defRPr sz="1400" b="1">
                <a:solidFill>
                  <a:srgbClr val="011993"/>
                </a:solidFill>
              </a:defRPr>
            </a:pPr>
            <a:endParaRPr sz="2000" b="1" dirty="0">
              <a:solidFill>
                <a:srgbClr val="011993"/>
              </a:solidFill>
            </a:endParaRPr>
          </a:p>
          <a:p>
            <a:pPr>
              <a:defRPr sz="1400"/>
            </a:pPr>
            <a:r>
              <a:rPr sz="2000" dirty="0"/>
              <a:t>(Restore): Proprietary formula that included Turmeric, Resveratrol, Black Cumin Seed, Raspberry ketone, D-Ribose and Aloe Vera was introduced, she was taking 2 tea spoons daily and applied it regularly on the slap skin. We gradually increased the daily intake, tailoring treatment specific according to the reactions of her body.</a:t>
            </a:r>
            <a:br>
              <a:rPr dirty="0"/>
            </a:br>
            <a:endParaRPr dirty="0"/>
          </a:p>
        </p:txBody>
      </p:sp>
      <p:pic>
        <p:nvPicPr>
          <p:cNvPr id="241" name="Picture 4" descr="Picture 4"/>
          <p:cNvPicPr>
            <a:picLocks noChangeAspect="1"/>
          </p:cNvPicPr>
          <p:nvPr/>
        </p:nvPicPr>
        <p:blipFill>
          <a:blip r:embed="rId4"/>
          <a:stretch>
            <a:fillRect/>
          </a:stretch>
        </p:blipFill>
        <p:spPr>
          <a:xfrm rot="16200000">
            <a:off x="6293141" y="742522"/>
            <a:ext cx="2386464" cy="3083084"/>
          </a:xfrm>
          <a:prstGeom prst="rect">
            <a:avLst/>
          </a:prstGeom>
          <a:ln w="12700">
            <a:miter lim="400000"/>
          </a:ln>
        </p:spPr>
      </p:pic>
      <p:pic>
        <p:nvPicPr>
          <p:cNvPr id="242" name="Picture 15" descr="Picture 15"/>
          <p:cNvPicPr>
            <a:picLocks noChangeAspect="1"/>
          </p:cNvPicPr>
          <p:nvPr/>
        </p:nvPicPr>
        <p:blipFill>
          <a:blip r:embed="rId5"/>
          <a:stretch>
            <a:fillRect/>
          </a:stretch>
        </p:blipFill>
        <p:spPr>
          <a:xfrm>
            <a:off x="5944831" y="3499156"/>
            <a:ext cx="3083084" cy="23268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45" name="Title 1"/>
          <p:cNvSpPr txBox="1">
            <a:spLocks noGrp="1"/>
          </p:cNvSpPr>
          <p:nvPr>
            <p:ph type="title"/>
          </p:nvPr>
        </p:nvSpPr>
        <p:spPr>
          <a:xfrm>
            <a:off x="388280" y="633212"/>
            <a:ext cx="3995677" cy="1642973"/>
          </a:xfrm>
          <a:prstGeom prst="rect">
            <a:avLst/>
          </a:prstGeom>
        </p:spPr>
        <p:txBody>
          <a:bodyPr anchor="b"/>
          <a:lstStyle/>
          <a:p>
            <a:pPr algn="ctr" defTabSz="758951">
              <a:defRPr sz="3600"/>
            </a:pPr>
            <a:r>
              <a:t>PSORIASIS CHILD</a:t>
            </a:r>
            <a:br/>
            <a:endParaRPr/>
          </a:p>
        </p:txBody>
      </p:sp>
      <p:sp>
        <p:nvSpPr>
          <p:cNvPr id="246"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47" name="Content Placeholder 10" descr="Content Placeholder 10"/>
          <p:cNvPicPr>
            <a:picLocks noChangeAspect="1"/>
          </p:cNvPicPr>
          <p:nvPr/>
        </p:nvPicPr>
        <p:blipFill>
          <a:blip r:embed="rId2"/>
          <a:stretch>
            <a:fillRect/>
          </a:stretch>
        </p:blipFill>
        <p:spPr>
          <a:xfrm>
            <a:off x="10396390" y="5340362"/>
            <a:ext cx="1888498" cy="1642971"/>
          </a:xfrm>
          <a:prstGeom prst="rect">
            <a:avLst/>
          </a:prstGeom>
          <a:ln w="12700">
            <a:miter lim="400000"/>
          </a:ln>
        </p:spPr>
      </p:pic>
      <p:sp>
        <p:nvSpPr>
          <p:cNvPr id="248" name="TextBox 2"/>
          <p:cNvSpPr txBox="1"/>
          <p:nvPr/>
        </p:nvSpPr>
        <p:spPr>
          <a:xfrm>
            <a:off x="819807" y="1984915"/>
            <a:ext cx="9963762" cy="3477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sz="2400" dirty="0"/>
              <a:t>5th month of treatment: (2nd month on (Restore)  Proprietary formula that included Turmeric, Resveratrol, Black Cumin, Seed Aloe Vera, Raspberry Ketone was started, </a:t>
            </a:r>
            <a:r>
              <a:rPr sz="2400" b="1" dirty="0">
                <a:solidFill>
                  <a:srgbClr val="011993"/>
                </a:solidFill>
              </a:rPr>
              <a:t>first signs of hair growth,</a:t>
            </a:r>
            <a:r>
              <a:rPr sz="2400" dirty="0"/>
              <a:t> practically no silvery scales were visible any more. The skin on the trunk and on the scalp was still devoid of active/new lesions. </a:t>
            </a:r>
            <a:r>
              <a:rPr sz="2400" b="1" dirty="0">
                <a:solidFill>
                  <a:srgbClr val="011993"/>
                </a:solidFill>
              </a:rPr>
              <a:t>The toe nails remained healthy, there was a significant reduction of pitting of the nails of the hands. On her nails and scalp skin we added topical treatments for her call and nails based on active oxygen, panthenol, colloidal silver and </a:t>
            </a:r>
            <a:r>
              <a:rPr sz="2400" b="1" dirty="0" err="1">
                <a:solidFill>
                  <a:srgbClr val="011993"/>
                </a:solidFill>
              </a:rPr>
              <a:t>ozoile</a:t>
            </a:r>
            <a:r>
              <a:rPr sz="2400" b="1" dirty="0">
                <a:solidFill>
                  <a:srgbClr val="011993"/>
                </a:solidFill>
              </a:rPr>
              <a:t> cream.</a:t>
            </a:r>
            <a:br>
              <a:rPr sz="2800" b="1" dirty="0">
                <a:solidFill>
                  <a:srgbClr val="011993"/>
                </a:solidFill>
              </a:rPr>
            </a:br>
            <a:endParaRPr sz="2800" b="1" dirty="0">
              <a:solidFill>
                <a:srgbClr val="011993"/>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16"/>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51" name="Content Placeholder 4" descr="Content Placeholder 4"/>
          <p:cNvPicPr>
            <a:picLocks noChangeAspect="1"/>
          </p:cNvPicPr>
          <p:nvPr/>
        </p:nvPicPr>
        <p:blipFill>
          <a:blip r:embed="rId2"/>
          <a:stretch>
            <a:fillRect/>
          </a:stretch>
        </p:blipFill>
        <p:spPr>
          <a:xfrm>
            <a:off x="8062566" y="810981"/>
            <a:ext cx="3503823" cy="4684253"/>
          </a:xfrm>
          <a:prstGeom prst="rect">
            <a:avLst/>
          </a:prstGeom>
          <a:ln w="12700">
            <a:miter lim="400000"/>
          </a:ln>
        </p:spPr>
      </p:pic>
      <p:sp>
        <p:nvSpPr>
          <p:cNvPr id="252" name="Rectangle 18"/>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53" name="Rectangle 20"/>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sp>
        <p:nvSpPr>
          <p:cNvPr id="254"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55"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pic>
        <p:nvPicPr>
          <p:cNvPr id="256" name="Picture 6" descr="Picture 6"/>
          <p:cNvPicPr>
            <a:picLocks noChangeAspect="1"/>
          </p:cNvPicPr>
          <p:nvPr/>
        </p:nvPicPr>
        <p:blipFill>
          <a:blip r:embed="rId4"/>
          <a:stretch>
            <a:fillRect/>
          </a:stretch>
        </p:blipFill>
        <p:spPr>
          <a:xfrm>
            <a:off x="4346711" y="810981"/>
            <a:ext cx="3503823" cy="4671761"/>
          </a:xfrm>
          <a:prstGeom prst="rect">
            <a:avLst/>
          </a:prstGeom>
          <a:ln w="12700">
            <a:miter lim="400000"/>
          </a:ln>
        </p:spPr>
      </p:pic>
      <p:pic>
        <p:nvPicPr>
          <p:cNvPr id="257" name="Picture 8" descr="Picture 8"/>
          <p:cNvPicPr>
            <a:picLocks noChangeAspect="1"/>
          </p:cNvPicPr>
          <p:nvPr/>
        </p:nvPicPr>
        <p:blipFill>
          <a:blip r:embed="rId5"/>
          <a:stretch>
            <a:fillRect/>
          </a:stretch>
        </p:blipFill>
        <p:spPr>
          <a:xfrm rot="16200000">
            <a:off x="63829" y="1411892"/>
            <a:ext cx="4655955" cy="348574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16"/>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60" name="243298753_227802429390602_8628448924831771032_n.jpg" descr="243298753_227802429390602_8628448924831771032_n.jpg"/>
          <p:cNvPicPr>
            <a:picLocks noChangeAspect="1"/>
          </p:cNvPicPr>
          <p:nvPr/>
        </p:nvPicPr>
        <p:blipFill>
          <a:blip r:embed="rId2"/>
          <a:srcRect l="133" r="133"/>
          <a:stretch>
            <a:fillRect/>
          </a:stretch>
        </p:blipFill>
        <p:spPr>
          <a:xfrm>
            <a:off x="8062566" y="810981"/>
            <a:ext cx="3503823" cy="4684253"/>
          </a:xfrm>
          <a:prstGeom prst="rect">
            <a:avLst/>
          </a:prstGeom>
          <a:ln w="12700">
            <a:miter lim="400000"/>
          </a:ln>
        </p:spPr>
      </p:pic>
      <p:sp>
        <p:nvSpPr>
          <p:cNvPr id="261" name="Rectangle 18"/>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62" name="Rectangle 20"/>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sp>
        <p:nvSpPr>
          <p:cNvPr id="263"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64"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pic>
        <p:nvPicPr>
          <p:cNvPr id="265" name="243225696_1264970117272879_6462096164595223260_n.jpg" descr="243225696_1264970117272879_6462096164595223260_n.jpg"/>
          <p:cNvPicPr>
            <a:picLocks noChangeAspect="1"/>
          </p:cNvPicPr>
          <p:nvPr/>
        </p:nvPicPr>
        <p:blipFill>
          <a:blip r:embed="rId4"/>
          <a:stretch>
            <a:fillRect/>
          </a:stretch>
        </p:blipFill>
        <p:spPr>
          <a:xfrm>
            <a:off x="4346711" y="810980"/>
            <a:ext cx="3503823" cy="4671763"/>
          </a:xfrm>
          <a:prstGeom prst="rect">
            <a:avLst/>
          </a:prstGeom>
          <a:ln w="12700">
            <a:miter lim="400000"/>
          </a:ln>
        </p:spPr>
      </p:pic>
      <p:pic>
        <p:nvPicPr>
          <p:cNvPr id="266" name="243225696_1264970117272879_6462096164595223260_n.jpg" descr="243225696_1264970117272879_6462096164595223260_n.jpg"/>
          <p:cNvPicPr>
            <a:picLocks noChangeAspect="1"/>
          </p:cNvPicPr>
          <p:nvPr/>
        </p:nvPicPr>
        <p:blipFill>
          <a:blip r:embed="rId4"/>
          <a:srcRect t="21925" b="21925"/>
          <a:stretch>
            <a:fillRect/>
          </a:stretch>
        </p:blipFill>
        <p:spPr>
          <a:xfrm rot="16200000">
            <a:off x="63829" y="1411892"/>
            <a:ext cx="4655955" cy="348574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269" name="Title 1"/>
          <p:cNvSpPr txBox="1">
            <a:spLocks noGrp="1"/>
          </p:cNvSpPr>
          <p:nvPr>
            <p:ph type="title"/>
          </p:nvPr>
        </p:nvSpPr>
        <p:spPr>
          <a:xfrm>
            <a:off x="780970" y="474145"/>
            <a:ext cx="3995677" cy="1642973"/>
          </a:xfrm>
          <a:prstGeom prst="rect">
            <a:avLst/>
          </a:prstGeom>
        </p:spPr>
        <p:txBody>
          <a:bodyPr anchor="b"/>
          <a:lstStyle/>
          <a:p>
            <a:pPr algn="ctr" defTabSz="758951">
              <a:defRPr sz="3600"/>
            </a:pPr>
            <a:r>
              <a:t>PSORIASIS CHILD</a:t>
            </a:r>
            <a:br/>
            <a:endParaRPr/>
          </a:p>
        </p:txBody>
      </p:sp>
      <p:sp>
        <p:nvSpPr>
          <p:cNvPr id="270"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sp>
        <p:nvSpPr>
          <p:cNvPr id="271" name="TextBox 2"/>
          <p:cNvSpPr txBox="1"/>
          <p:nvPr/>
        </p:nvSpPr>
        <p:spPr>
          <a:xfrm>
            <a:off x="1155537" y="1825747"/>
            <a:ext cx="3853785" cy="3558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August 2021</a:t>
            </a:r>
          </a:p>
          <a:p>
            <a:br/>
            <a:endParaRPr/>
          </a:p>
          <a:p>
            <a:r>
              <a:t>Skin on the scalp was without scales, no signs of inflammation on the skin of her trunk or elsewhere. The toe nails remain intact, </a:t>
            </a:r>
            <a:r>
              <a:rPr b="1">
                <a:solidFill>
                  <a:srgbClr val="011993"/>
                </a:solidFill>
              </a:rPr>
              <a:t>marked reduction of hand nails pitting, ring finger on her right hand still showing some pitting, the rest of the fingers almost nothing.</a:t>
            </a:r>
            <a:r>
              <a:t> </a:t>
            </a:r>
            <a:r>
              <a:rPr>
                <a:solidFill>
                  <a:srgbClr val="FF2F92"/>
                </a:solidFill>
              </a:rPr>
              <a:t>Marked hair re-growth </a:t>
            </a:r>
            <a:r>
              <a:rPr b="1" i="1" u="sng">
                <a:solidFill>
                  <a:srgbClr val="FF2F92"/>
                </a:solidFill>
              </a:rPr>
              <a:t>alopecia almost invisible at this point. </a:t>
            </a:r>
          </a:p>
        </p:txBody>
      </p:sp>
      <p:pic>
        <p:nvPicPr>
          <p:cNvPr id="272" name="Content Placeholder 10" descr="Content Placeholder 10"/>
          <p:cNvPicPr>
            <a:picLocks noChangeAspect="1"/>
          </p:cNvPicPr>
          <p:nvPr/>
        </p:nvPicPr>
        <p:blipFill>
          <a:blip r:embed="rId2"/>
          <a:stretch>
            <a:fillRect/>
          </a:stretch>
        </p:blipFill>
        <p:spPr>
          <a:xfrm>
            <a:off x="10396390" y="5340362"/>
            <a:ext cx="1888498" cy="1642971"/>
          </a:xfrm>
          <a:prstGeom prst="rect">
            <a:avLst/>
          </a:prstGeom>
          <a:ln w="12700">
            <a:miter lim="400000"/>
          </a:ln>
        </p:spPr>
      </p:pic>
      <p:pic>
        <p:nvPicPr>
          <p:cNvPr id="273" name="Picture 7" descr="Picture 7"/>
          <p:cNvPicPr>
            <a:picLocks noChangeAspect="1"/>
          </p:cNvPicPr>
          <p:nvPr/>
        </p:nvPicPr>
        <p:blipFill>
          <a:blip r:embed="rId3"/>
          <a:stretch>
            <a:fillRect/>
          </a:stretch>
        </p:blipFill>
        <p:spPr>
          <a:xfrm>
            <a:off x="5739846" y="1763598"/>
            <a:ext cx="2601894" cy="3478467"/>
          </a:xfrm>
          <a:prstGeom prst="rect">
            <a:avLst/>
          </a:prstGeom>
          <a:ln w="12700">
            <a:miter lim="400000"/>
          </a:ln>
        </p:spPr>
      </p:pic>
      <p:pic>
        <p:nvPicPr>
          <p:cNvPr id="274" name="Picture 13" descr="Picture 13"/>
          <p:cNvPicPr>
            <a:picLocks noChangeAspect="1"/>
          </p:cNvPicPr>
          <p:nvPr/>
        </p:nvPicPr>
        <p:blipFill>
          <a:blip r:embed="rId4"/>
          <a:stretch>
            <a:fillRect/>
          </a:stretch>
        </p:blipFill>
        <p:spPr>
          <a:xfrm>
            <a:off x="8539643" y="1763597"/>
            <a:ext cx="2601894" cy="347846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1A277B13-4012-4941-95CB-EBD8BB03F044}"/>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276"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77" name="Content Placeholder 5" descr="Content Placeholder 5"/>
          <p:cNvPicPr>
            <a:picLocks noChangeAspect="1"/>
          </p:cNvPicPr>
          <p:nvPr/>
        </p:nvPicPr>
        <p:blipFill>
          <a:blip r:embed="rId2"/>
          <a:stretch>
            <a:fillRect/>
          </a:stretch>
        </p:blipFill>
        <p:spPr>
          <a:xfrm rot="16200000">
            <a:off x="894124" y="-62839"/>
            <a:ext cx="2852773" cy="3813867"/>
          </a:xfrm>
          <a:prstGeom prst="rect">
            <a:avLst/>
          </a:prstGeom>
          <a:ln w="12700">
            <a:miter lim="400000"/>
          </a:ln>
        </p:spPr>
      </p:pic>
      <p:pic>
        <p:nvPicPr>
          <p:cNvPr id="278" name="Picture 9" descr="Picture 9"/>
          <p:cNvPicPr>
            <a:picLocks noChangeAspect="1"/>
          </p:cNvPicPr>
          <p:nvPr/>
        </p:nvPicPr>
        <p:blipFill>
          <a:blip r:embed="rId3"/>
          <a:stretch>
            <a:fillRect/>
          </a:stretch>
        </p:blipFill>
        <p:spPr>
          <a:xfrm rot="16200000">
            <a:off x="894123" y="2910942"/>
            <a:ext cx="2852774" cy="3813867"/>
          </a:xfrm>
          <a:prstGeom prst="rect">
            <a:avLst/>
          </a:prstGeom>
          <a:ln w="12700">
            <a:miter lim="400000"/>
          </a:ln>
        </p:spPr>
      </p:pic>
      <p:pic>
        <p:nvPicPr>
          <p:cNvPr id="279" name="Picture 11" descr="Picture 11"/>
          <p:cNvPicPr>
            <a:picLocks noChangeAspect="1"/>
          </p:cNvPicPr>
          <p:nvPr/>
        </p:nvPicPr>
        <p:blipFill>
          <a:blip r:embed="rId4"/>
          <a:srcRect r="19290"/>
          <a:stretch>
            <a:fillRect/>
          </a:stretch>
        </p:blipFill>
        <p:spPr>
          <a:xfrm>
            <a:off x="4333461" y="431665"/>
            <a:ext cx="3509089" cy="5812539"/>
          </a:xfrm>
          <a:prstGeom prst="rect">
            <a:avLst/>
          </a:prstGeom>
          <a:ln w="12700">
            <a:miter lim="400000"/>
          </a:ln>
        </p:spPr>
      </p:pic>
      <p:pic>
        <p:nvPicPr>
          <p:cNvPr id="280" name="Picture 13" descr="Picture 13"/>
          <p:cNvPicPr>
            <a:picLocks noChangeAspect="1"/>
          </p:cNvPicPr>
          <p:nvPr/>
        </p:nvPicPr>
        <p:blipFill>
          <a:blip r:embed="rId5"/>
          <a:srcRect r="12102"/>
          <a:stretch>
            <a:fillRect/>
          </a:stretch>
        </p:blipFill>
        <p:spPr>
          <a:xfrm>
            <a:off x="7948565" y="419223"/>
            <a:ext cx="3829860" cy="5825038"/>
          </a:xfrm>
          <a:prstGeom prst="rect">
            <a:avLst/>
          </a:prstGeom>
          <a:ln w="12700">
            <a:miter lim="400000"/>
          </a:ln>
        </p:spPr>
      </p:pic>
      <p:pic>
        <p:nvPicPr>
          <p:cNvPr id="281"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8"/>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30" name="Title 1"/>
          <p:cNvSpPr txBox="1">
            <a:spLocks noGrp="1"/>
          </p:cNvSpPr>
          <p:nvPr>
            <p:ph type="title"/>
          </p:nvPr>
        </p:nvSpPr>
        <p:spPr>
          <a:xfrm>
            <a:off x="1136397" y="502020"/>
            <a:ext cx="5323715" cy="1642970"/>
          </a:xfrm>
          <a:prstGeom prst="rect">
            <a:avLst/>
          </a:prstGeom>
        </p:spPr>
        <p:txBody>
          <a:bodyPr anchor="b"/>
          <a:lstStyle/>
          <a:p>
            <a:pPr>
              <a:defRPr sz="4000"/>
            </a:pPr>
            <a:r>
              <a:t>Medical Disclaimer: </a:t>
            </a:r>
            <a:br/>
            <a:endParaRPr/>
          </a:p>
        </p:txBody>
      </p:sp>
      <p:sp>
        <p:nvSpPr>
          <p:cNvPr id="131" name="Content Placeholder 2"/>
          <p:cNvSpPr txBox="1">
            <a:spLocks noGrp="1"/>
          </p:cNvSpPr>
          <p:nvPr>
            <p:ph type="body" sz="half" idx="1"/>
          </p:nvPr>
        </p:nvSpPr>
        <p:spPr>
          <a:xfrm>
            <a:off x="1144921" y="2405894"/>
            <a:ext cx="5315193" cy="3535084"/>
          </a:xfrm>
          <a:prstGeom prst="rect">
            <a:avLst/>
          </a:prstGeom>
        </p:spPr>
        <p:txBody>
          <a:bodyPr/>
          <a:lstStyle>
            <a:lvl1pPr marL="0" indent="0">
              <a:buSzTx/>
              <a:buNone/>
              <a:defRPr sz="2000" b="1"/>
            </a:lvl1pPr>
          </a:lstStyle>
          <a:p>
            <a:r>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p>
        </p:txBody>
      </p:sp>
      <p:sp>
        <p:nvSpPr>
          <p:cNvPr id="132" name="Rectangle 20"/>
          <p:cNvSpPr/>
          <p:nvPr/>
        </p:nvSpPr>
        <p:spPr>
          <a:xfrm rot="10800000" flipH="1">
            <a:off x="8123332" y="-6"/>
            <a:ext cx="4092523" cy="6858002"/>
          </a:xfrm>
          <a:prstGeom prst="rect">
            <a:avLst/>
          </a:prstGeom>
          <a:gradFill>
            <a:gsLst>
              <a:gs pos="8000">
                <a:srgbClr val="000000">
                  <a:alpha val="94000"/>
                </a:srgbClr>
              </a:gs>
              <a:gs pos="100000">
                <a:schemeClr val="accent1"/>
              </a:gs>
            </a:gsLst>
            <a:lin ang="2400000"/>
          </a:gradFill>
          <a:ln w="12700">
            <a:miter lim="400000"/>
          </a:ln>
        </p:spPr>
        <p:txBody>
          <a:bodyPr lIns="45718" tIns="45718" rIns="45718" bIns="45718" anchor="ctr"/>
          <a:lstStyle/>
          <a:p>
            <a:pPr algn="ctr">
              <a:defRPr>
                <a:solidFill>
                  <a:srgbClr val="FFFFFF"/>
                </a:solidFill>
              </a:defRPr>
            </a:pPr>
            <a:endParaRPr/>
          </a:p>
        </p:txBody>
      </p:sp>
      <p:sp>
        <p:nvSpPr>
          <p:cNvPr id="133" name="Rectangle 22"/>
          <p:cNvSpPr/>
          <p:nvPr/>
        </p:nvSpPr>
        <p:spPr>
          <a:xfrm rot="10800000" flipH="1">
            <a:off x="8123332" y="-2"/>
            <a:ext cx="4092523" cy="6400371"/>
          </a:xfrm>
          <a:prstGeom prst="rect">
            <a:avLst/>
          </a:prstGeom>
          <a:gradFill>
            <a:gsLst>
              <a:gs pos="31000">
                <a:srgbClr val="203864">
                  <a:alpha val="0"/>
                </a:srgbClr>
              </a:gs>
              <a:gs pos="100000">
                <a:srgbClr val="203864">
                  <a:alpha val="26000"/>
                </a:srgbClr>
              </a:gs>
            </a:gsLst>
            <a:lin ang="18000000"/>
          </a:gradFill>
          <a:ln w="12700">
            <a:miter lim="400000"/>
          </a:ln>
        </p:spPr>
        <p:txBody>
          <a:bodyPr lIns="45718" tIns="45718" rIns="45718" bIns="45718" anchor="ctr"/>
          <a:lstStyle/>
          <a:p>
            <a:pPr algn="ctr">
              <a:defRPr>
                <a:solidFill>
                  <a:srgbClr val="FFFFFF"/>
                </a:solidFill>
              </a:defRPr>
            </a:pPr>
            <a:endParaRPr/>
          </a:p>
        </p:txBody>
      </p:sp>
      <p:sp>
        <p:nvSpPr>
          <p:cNvPr id="134" name="Rectangle 24"/>
          <p:cNvSpPr/>
          <p:nvPr/>
        </p:nvSpPr>
        <p:spPr>
          <a:xfrm rot="10800000" flipH="1">
            <a:off x="8123332" y="-23"/>
            <a:ext cx="4068669" cy="6400391"/>
          </a:xfrm>
          <a:prstGeom prst="rect">
            <a:avLst/>
          </a:prstGeom>
          <a:gradFill>
            <a:gsLst>
              <a:gs pos="0">
                <a:schemeClr val="accent1">
                  <a:alpha val="0"/>
                </a:schemeClr>
              </a:gs>
              <a:gs pos="72000">
                <a:srgbClr val="000000">
                  <a:alpha val="21000"/>
                </a:srgbClr>
              </a:gs>
            </a:gsLst>
            <a:lin ang="3000000"/>
          </a:gradFill>
          <a:ln w="12700">
            <a:miter lim="400000"/>
          </a:ln>
        </p:spPr>
        <p:txBody>
          <a:bodyPr lIns="45718" tIns="45718" rIns="45718" bIns="45718" anchor="ctr"/>
          <a:lstStyle/>
          <a:p>
            <a:pPr algn="ctr">
              <a:defRPr>
                <a:solidFill>
                  <a:srgbClr val="FFFFFF"/>
                </a:solidFill>
              </a:defRPr>
            </a:pPr>
            <a:endParaRPr/>
          </a:p>
        </p:txBody>
      </p:sp>
      <p:sp>
        <p:nvSpPr>
          <p:cNvPr id="135" name="Rectangle 26"/>
          <p:cNvSpPr/>
          <p:nvPr/>
        </p:nvSpPr>
        <p:spPr>
          <a:xfrm rot="10800000" flipH="1">
            <a:off x="8123332" y="-11"/>
            <a:ext cx="3611469"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8" tIns="45718" rIns="45718" bIns="45718" anchor="ctr"/>
          <a:lstStyle/>
          <a:p>
            <a:pPr algn="ctr">
              <a:defRPr>
                <a:solidFill>
                  <a:srgbClr val="FFFFFF"/>
                </a:solidFill>
              </a:defRPr>
            </a:pPr>
            <a:endParaRPr/>
          </a:p>
        </p:txBody>
      </p:sp>
      <p:pic>
        <p:nvPicPr>
          <p:cNvPr id="136" name="Picture 7" descr="Picture 7"/>
          <p:cNvPicPr>
            <a:picLocks noChangeAspect="1"/>
          </p:cNvPicPr>
          <p:nvPr/>
        </p:nvPicPr>
        <p:blipFill>
          <a:blip r:embed="rId3"/>
          <a:stretch>
            <a:fillRect/>
          </a:stretch>
        </p:blipFill>
        <p:spPr>
          <a:xfrm>
            <a:off x="7936396" y="1221879"/>
            <a:ext cx="4170533" cy="419149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284"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285"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286" name="Rectangle 13"/>
          <p:cNvSpPr/>
          <p:nvPr/>
        </p:nvSpPr>
        <p:spPr>
          <a:xfrm rot="5400000" flipH="1">
            <a:off x="1528906" y="2818967"/>
            <a:ext cx="2501981"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287" name="Rectangle 15"/>
          <p:cNvSpPr/>
          <p:nvPr/>
        </p:nvSpPr>
        <p:spPr>
          <a:xfrm rot="5400000" flipH="1">
            <a:off x="-425003" y="852792"/>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288" name="Oval 17"/>
          <p:cNvSpPr/>
          <p:nvPr/>
        </p:nvSpPr>
        <p:spPr>
          <a:xfrm rot="6097846">
            <a:off x="818751" y="1128495"/>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289" name="Content Placeholder 2"/>
          <p:cNvSpPr txBox="1">
            <a:spLocks noGrp="1"/>
          </p:cNvSpPr>
          <p:nvPr>
            <p:ph type="body" sz="half" idx="1"/>
          </p:nvPr>
        </p:nvSpPr>
        <p:spPr>
          <a:xfrm>
            <a:off x="6503158" y="649478"/>
            <a:ext cx="4862449" cy="5546051"/>
          </a:xfrm>
          <a:prstGeom prst="rect">
            <a:avLst/>
          </a:prstGeom>
        </p:spPr>
        <p:txBody>
          <a:bodyPr anchor="ctr"/>
          <a:lstStyle/>
          <a:p>
            <a:pPr marL="0" indent="0" algn="just">
              <a:buSzTx/>
              <a:buNone/>
              <a:defRPr sz="1700"/>
            </a:pPr>
            <a:r>
              <a:rPr dirty="0"/>
              <a:t>Through the progression of the treatment she was given, along with personali</a:t>
            </a:r>
            <a:r>
              <a:rPr lang="en-US" dirty="0"/>
              <a:t>z</a:t>
            </a:r>
            <a:r>
              <a:rPr dirty="0"/>
              <a:t>ed leaky gut healing protocol, 10 drops BID of silica in proprietary formula (Clean Slate) and 2 TS of Proprietary formula that included Turmeric, Resveratrol, Black Cumin Seed, Aloe Vera, R-ribose and Raspberry ketone (Restore), 1 TS in the morning and one in the afternoon. She is still using topical treatment with Active oxygen gel with aloe </a:t>
            </a:r>
            <a:r>
              <a:rPr dirty="0" err="1"/>
              <a:t>vera</a:t>
            </a:r>
            <a:r>
              <a:rPr dirty="0"/>
              <a:t> and colloidal silver for her skin and the nails, as well as the </a:t>
            </a:r>
            <a:r>
              <a:rPr dirty="0" err="1"/>
              <a:t>Ozoile</a:t>
            </a:r>
            <a:r>
              <a:rPr dirty="0"/>
              <a:t> cream. </a:t>
            </a:r>
          </a:p>
          <a:p>
            <a:pPr marL="0" indent="0" algn="just" defTabSz="704087">
              <a:spcBef>
                <a:spcPts val="700"/>
              </a:spcBef>
              <a:buSzTx/>
              <a:buNone/>
              <a:defRPr sz="1700"/>
            </a:pPr>
            <a:endParaRPr dirty="0"/>
          </a:p>
          <a:p>
            <a:pPr marL="0" indent="0" algn="just" defTabSz="704087">
              <a:spcBef>
                <a:spcPts val="700"/>
              </a:spcBef>
              <a:buSzTx/>
              <a:buNone/>
              <a:defRPr sz="1700"/>
            </a:pPr>
            <a:r>
              <a:rPr dirty="0"/>
              <a:t>The plan is to continue that until we get the full restoration of the hair and then we will tailor the plan according to the signs still present.</a:t>
            </a:r>
            <a:r>
              <a:rPr lang="en-US" dirty="0"/>
              <a:t> </a:t>
            </a:r>
            <a:r>
              <a:rPr dirty="0"/>
              <a:t>(September 2021)</a:t>
            </a:r>
          </a:p>
        </p:txBody>
      </p:sp>
      <p:sp>
        <p:nvSpPr>
          <p:cNvPr id="290"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291"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6C76F96C-FCB8-C14D-A420-27AC590D5C98}"/>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293"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294" name="Content Placeholder 5" descr="Content Placeholder 5"/>
          <p:cNvPicPr>
            <a:picLocks noChangeAspect="1"/>
          </p:cNvPicPr>
          <p:nvPr/>
        </p:nvPicPr>
        <p:blipFill>
          <a:blip r:embed="rId3"/>
          <a:stretch>
            <a:fillRect/>
          </a:stretch>
        </p:blipFill>
        <p:spPr>
          <a:xfrm rot="16200000">
            <a:off x="894124" y="-62839"/>
            <a:ext cx="2852773" cy="3813867"/>
          </a:xfrm>
          <a:prstGeom prst="rect">
            <a:avLst/>
          </a:prstGeom>
          <a:ln w="12700">
            <a:miter lim="400000"/>
          </a:ln>
        </p:spPr>
      </p:pic>
      <p:pic>
        <p:nvPicPr>
          <p:cNvPr id="295" name="Picture 9" descr="Picture 9"/>
          <p:cNvPicPr>
            <a:picLocks noChangeAspect="1"/>
          </p:cNvPicPr>
          <p:nvPr/>
        </p:nvPicPr>
        <p:blipFill>
          <a:blip r:embed="rId4"/>
          <a:stretch>
            <a:fillRect/>
          </a:stretch>
        </p:blipFill>
        <p:spPr>
          <a:xfrm rot="16200000">
            <a:off x="894123" y="2910942"/>
            <a:ext cx="2852774" cy="3813867"/>
          </a:xfrm>
          <a:prstGeom prst="rect">
            <a:avLst/>
          </a:prstGeom>
          <a:ln w="12700">
            <a:miter lim="400000"/>
          </a:ln>
        </p:spPr>
      </p:pic>
      <p:pic>
        <p:nvPicPr>
          <p:cNvPr id="296" name="Picture 11" descr="Picture 11"/>
          <p:cNvPicPr>
            <a:picLocks noChangeAspect="1"/>
          </p:cNvPicPr>
          <p:nvPr/>
        </p:nvPicPr>
        <p:blipFill>
          <a:blip r:embed="rId5"/>
          <a:srcRect r="19289"/>
          <a:stretch>
            <a:fillRect/>
          </a:stretch>
        </p:blipFill>
        <p:spPr>
          <a:xfrm>
            <a:off x="4333461" y="431665"/>
            <a:ext cx="3509089" cy="5812539"/>
          </a:xfrm>
          <a:prstGeom prst="rect">
            <a:avLst/>
          </a:prstGeom>
          <a:ln w="12700">
            <a:miter lim="400000"/>
          </a:ln>
        </p:spPr>
      </p:pic>
      <p:pic>
        <p:nvPicPr>
          <p:cNvPr id="297" name="Picture 13" descr="Picture 13"/>
          <p:cNvPicPr>
            <a:picLocks noChangeAspect="1"/>
          </p:cNvPicPr>
          <p:nvPr/>
        </p:nvPicPr>
        <p:blipFill>
          <a:blip r:embed="rId6"/>
          <a:srcRect r="12102"/>
          <a:stretch>
            <a:fillRect/>
          </a:stretch>
        </p:blipFill>
        <p:spPr>
          <a:xfrm>
            <a:off x="7948565" y="419223"/>
            <a:ext cx="3829860" cy="5825038"/>
          </a:xfrm>
          <a:prstGeom prst="rect">
            <a:avLst/>
          </a:prstGeom>
          <a:ln w="12700">
            <a:miter lim="400000"/>
          </a:ln>
        </p:spPr>
      </p:pic>
      <p:pic>
        <p:nvPicPr>
          <p:cNvPr id="298" name="Content Placeholder 10" descr="Content Placeholder 10"/>
          <p:cNvPicPr>
            <a:picLocks noChangeAspect="1"/>
          </p:cNvPicPr>
          <p:nvPr/>
        </p:nvPicPr>
        <p:blipFill>
          <a:blip r:embed="rId7"/>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01"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302"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303"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04" name="Rectangle 15"/>
          <p:cNvSpPr/>
          <p:nvPr/>
        </p:nvSpPr>
        <p:spPr>
          <a:xfrm rot="5400000" flipH="1">
            <a:off x="-420985" y="862936"/>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05" name="Oval 17"/>
          <p:cNvSpPr/>
          <p:nvPr/>
        </p:nvSpPr>
        <p:spPr>
          <a:xfrm rot="6097846">
            <a:off x="5392085" y="1263349"/>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306" name="Content Placeholder 2"/>
          <p:cNvSpPr txBox="1">
            <a:spLocks noGrp="1"/>
          </p:cNvSpPr>
          <p:nvPr>
            <p:ph type="body" sz="half" idx="1"/>
          </p:nvPr>
        </p:nvSpPr>
        <p:spPr>
          <a:xfrm>
            <a:off x="6503158" y="649478"/>
            <a:ext cx="4862449" cy="5546051"/>
          </a:xfrm>
          <a:prstGeom prst="rect">
            <a:avLst/>
          </a:prstGeom>
        </p:spPr>
        <p:txBody>
          <a:bodyPr anchor="ctr"/>
          <a:lstStyle>
            <a:lvl1pPr marL="0" indent="0" algn="just">
              <a:buSzTx/>
              <a:buNone/>
              <a:defRPr sz="1700"/>
            </a:lvl1pPr>
          </a:lstStyle>
          <a:p>
            <a:r>
              <a:t>September 2021 - January 2022</a:t>
            </a:r>
          </a:p>
        </p:txBody>
      </p:sp>
      <p:sp>
        <p:nvSpPr>
          <p:cNvPr id="307"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308"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11"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312"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313"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14" name="Rectangle 15"/>
          <p:cNvSpPr/>
          <p:nvPr/>
        </p:nvSpPr>
        <p:spPr>
          <a:xfrm rot="5400000" flipH="1">
            <a:off x="-425003" y="852792"/>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15" name="Oval 17"/>
          <p:cNvSpPr/>
          <p:nvPr/>
        </p:nvSpPr>
        <p:spPr>
          <a:xfrm rot="6097846">
            <a:off x="4519422" y="1263349"/>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316" name="Content Placeholder 2"/>
          <p:cNvSpPr txBox="1">
            <a:spLocks noGrp="1"/>
          </p:cNvSpPr>
          <p:nvPr>
            <p:ph type="body" sz="half" idx="1"/>
          </p:nvPr>
        </p:nvSpPr>
        <p:spPr>
          <a:xfrm>
            <a:off x="6503158" y="649478"/>
            <a:ext cx="4862449" cy="5546051"/>
          </a:xfrm>
          <a:prstGeom prst="rect">
            <a:avLst/>
          </a:prstGeom>
        </p:spPr>
        <p:txBody>
          <a:bodyPr anchor="ctr"/>
          <a:lstStyle>
            <a:lvl1pPr marL="0" indent="0" algn="just">
              <a:buSzTx/>
              <a:buNone/>
              <a:defRPr sz="1700"/>
            </a:lvl1pPr>
          </a:lstStyle>
          <a:p>
            <a:r>
              <a:t>September 2021</a:t>
            </a:r>
          </a:p>
        </p:txBody>
      </p:sp>
      <p:sp>
        <p:nvSpPr>
          <p:cNvPr id="317"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318"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BB44288-4F47-6543-8230-6D1AC9D3422D}"/>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320"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rPr dirty="0"/>
              <a:t>International Science and Nutrition Society – CURARE CAUSAM – ISNS 2021  </a:t>
            </a:r>
          </a:p>
        </p:txBody>
      </p:sp>
      <p:pic>
        <p:nvPicPr>
          <p:cNvPr id="321" name="Content Placeholder 5" descr="Content Placeholder 5"/>
          <p:cNvPicPr>
            <a:picLocks noChangeAspect="1"/>
          </p:cNvPicPr>
          <p:nvPr/>
        </p:nvPicPr>
        <p:blipFill>
          <a:blip r:embed="rId3"/>
          <a:stretch>
            <a:fillRect/>
          </a:stretch>
        </p:blipFill>
        <p:spPr>
          <a:xfrm rot="16200000">
            <a:off x="894124" y="-62839"/>
            <a:ext cx="2852773" cy="3813867"/>
          </a:xfrm>
          <a:prstGeom prst="rect">
            <a:avLst/>
          </a:prstGeom>
          <a:ln w="12700">
            <a:miter lim="400000"/>
          </a:ln>
        </p:spPr>
      </p:pic>
      <p:pic>
        <p:nvPicPr>
          <p:cNvPr id="322" name="Picture 9" descr="Picture 9"/>
          <p:cNvPicPr>
            <a:picLocks noChangeAspect="1"/>
          </p:cNvPicPr>
          <p:nvPr/>
        </p:nvPicPr>
        <p:blipFill>
          <a:blip r:embed="rId4"/>
          <a:stretch>
            <a:fillRect/>
          </a:stretch>
        </p:blipFill>
        <p:spPr>
          <a:xfrm rot="16200000">
            <a:off x="894123" y="2910942"/>
            <a:ext cx="2852774" cy="3813867"/>
          </a:xfrm>
          <a:prstGeom prst="rect">
            <a:avLst/>
          </a:prstGeom>
          <a:ln w="12700">
            <a:miter lim="400000"/>
          </a:ln>
        </p:spPr>
      </p:pic>
      <p:pic>
        <p:nvPicPr>
          <p:cNvPr id="323" name="Picture 13" descr="Picture 13"/>
          <p:cNvPicPr>
            <a:picLocks noChangeAspect="1"/>
          </p:cNvPicPr>
          <p:nvPr/>
        </p:nvPicPr>
        <p:blipFill>
          <a:blip r:embed="rId5"/>
          <a:srcRect r="12102"/>
          <a:stretch>
            <a:fillRect/>
          </a:stretch>
        </p:blipFill>
        <p:spPr>
          <a:xfrm>
            <a:off x="7948565" y="419223"/>
            <a:ext cx="3829860" cy="5825038"/>
          </a:xfrm>
          <a:prstGeom prst="rect">
            <a:avLst/>
          </a:prstGeom>
          <a:ln w="12700">
            <a:miter lim="400000"/>
          </a:ln>
        </p:spPr>
      </p:pic>
      <p:pic>
        <p:nvPicPr>
          <p:cNvPr id="324"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27"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328"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329"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30" name="Rectangle 15"/>
          <p:cNvSpPr/>
          <p:nvPr/>
        </p:nvSpPr>
        <p:spPr>
          <a:xfrm rot="5400000" flipH="1">
            <a:off x="-437270" y="862935"/>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31" name="Oval 17"/>
          <p:cNvSpPr/>
          <p:nvPr/>
        </p:nvSpPr>
        <p:spPr>
          <a:xfrm rot="6097846">
            <a:off x="5054637" y="1149515"/>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332" name="Content Placeholder 2"/>
          <p:cNvSpPr txBox="1">
            <a:spLocks noGrp="1"/>
          </p:cNvSpPr>
          <p:nvPr>
            <p:ph type="body" sz="half" idx="1"/>
          </p:nvPr>
        </p:nvSpPr>
        <p:spPr>
          <a:xfrm>
            <a:off x="6503158" y="649478"/>
            <a:ext cx="4862449" cy="5546051"/>
          </a:xfrm>
          <a:prstGeom prst="rect">
            <a:avLst/>
          </a:prstGeom>
        </p:spPr>
        <p:txBody>
          <a:bodyPr anchor="ctr"/>
          <a:lstStyle>
            <a:lvl1pPr marL="0" indent="0" algn="just">
              <a:buSzTx/>
              <a:buNone/>
              <a:defRPr sz="1700"/>
            </a:lvl1pPr>
          </a:lstStyle>
          <a:p>
            <a:r>
              <a:t>January 2022</a:t>
            </a:r>
          </a:p>
        </p:txBody>
      </p:sp>
      <p:sp>
        <p:nvSpPr>
          <p:cNvPr id="333"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334"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337" name="271837634_920195458865852_3609800839280028534_n.jpg" descr="271837634_920195458865852_3609800839280028534_n.jpg"/>
          <p:cNvPicPr>
            <a:picLocks noChangeAspect="1"/>
          </p:cNvPicPr>
          <p:nvPr/>
        </p:nvPicPr>
        <p:blipFill>
          <a:blip r:embed="rId2"/>
          <a:srcRect l="133" r="133"/>
          <a:stretch>
            <a:fillRect/>
          </a:stretch>
        </p:blipFill>
        <p:spPr>
          <a:xfrm rot="16200000">
            <a:off x="894124" y="-62839"/>
            <a:ext cx="2852773" cy="3813867"/>
          </a:xfrm>
          <a:prstGeom prst="rect">
            <a:avLst/>
          </a:prstGeom>
          <a:ln w="12700">
            <a:miter lim="400000"/>
          </a:ln>
        </p:spPr>
      </p:pic>
      <p:pic>
        <p:nvPicPr>
          <p:cNvPr id="338" name="271492134_264539825636368_6273463267749285086_n.jpg" descr="271492134_264539825636368_6273463267749285086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339" name="271715376_326205212719032_512662605266895530_n.jpg" descr="271715376_326205212719032_512662605266895530_n.jpg"/>
          <p:cNvPicPr>
            <a:picLocks noChangeAspect="1"/>
          </p:cNvPicPr>
          <p:nvPr/>
        </p:nvPicPr>
        <p:blipFill>
          <a:blip r:embed="rId4"/>
          <a:srcRect l="9752" r="9752"/>
          <a:stretch>
            <a:fillRect/>
          </a:stretch>
        </p:blipFill>
        <p:spPr>
          <a:xfrm>
            <a:off x="4333461" y="431665"/>
            <a:ext cx="3509089" cy="5812539"/>
          </a:xfrm>
          <a:prstGeom prst="rect">
            <a:avLst/>
          </a:prstGeom>
          <a:ln w="12700">
            <a:miter lim="400000"/>
          </a:ln>
        </p:spPr>
      </p:pic>
      <p:pic>
        <p:nvPicPr>
          <p:cNvPr id="340" name="271648883_296389695856736_2325361813312104323_n.jpg" descr="271648883_296389695856736_2325361813312104323_n.jpg"/>
          <p:cNvPicPr>
            <a:picLocks noChangeAspect="1"/>
          </p:cNvPicPr>
          <p:nvPr/>
        </p:nvPicPr>
        <p:blipFill>
          <a:blip r:embed="rId5"/>
          <a:srcRect l="6167" r="6167"/>
          <a:stretch>
            <a:fillRect/>
          </a:stretch>
        </p:blipFill>
        <p:spPr>
          <a:xfrm>
            <a:off x="7948546" y="425514"/>
            <a:ext cx="3829859" cy="5825038"/>
          </a:xfrm>
          <a:prstGeom prst="rect">
            <a:avLst/>
          </a:prstGeom>
          <a:ln w="12700">
            <a:miter lim="400000"/>
          </a:ln>
        </p:spPr>
      </p:pic>
      <p:pic>
        <p:nvPicPr>
          <p:cNvPr id="341"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pic>
        <p:nvPicPr>
          <p:cNvPr id="342" name="Picture 13" descr="Picture 13"/>
          <p:cNvPicPr>
            <a:picLocks noChangeAspect="1"/>
          </p:cNvPicPr>
          <p:nvPr/>
        </p:nvPicPr>
        <p:blipFill>
          <a:blip r:embed="rId7"/>
          <a:srcRect r="12102"/>
          <a:stretch>
            <a:fillRect/>
          </a:stretch>
        </p:blipFill>
        <p:spPr>
          <a:xfrm>
            <a:off x="7948565" y="419223"/>
            <a:ext cx="3829860" cy="5825038"/>
          </a:xfrm>
          <a:prstGeom prst="rect">
            <a:avLst/>
          </a:prstGeom>
          <a:ln w="12700">
            <a:miter lim="400000"/>
          </a:ln>
        </p:spPr>
      </p:pic>
      <p:pic>
        <p:nvPicPr>
          <p:cNvPr id="343" name="Content Placeholder 5" descr="Content Placeholder 5"/>
          <p:cNvPicPr>
            <a:picLocks noChangeAspect="1"/>
          </p:cNvPicPr>
          <p:nvPr/>
        </p:nvPicPr>
        <p:blipFill>
          <a:blip r:embed="rId8"/>
          <a:stretch>
            <a:fillRect/>
          </a:stretch>
        </p:blipFill>
        <p:spPr>
          <a:xfrm rot="16200000">
            <a:off x="894124" y="-62839"/>
            <a:ext cx="2852773" cy="381386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7"/>
          <p:cNvSpPr/>
          <p:nvPr/>
        </p:nvSpPr>
        <p:spPr>
          <a:xfrm>
            <a:off x="0" y="1014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46"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347"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348"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49" name="Rectangle 15"/>
          <p:cNvSpPr/>
          <p:nvPr/>
        </p:nvSpPr>
        <p:spPr>
          <a:xfrm rot="5400000" flipH="1">
            <a:off x="-420985" y="862935"/>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50" name="Oval 17"/>
          <p:cNvSpPr/>
          <p:nvPr/>
        </p:nvSpPr>
        <p:spPr>
          <a:xfrm rot="5103603">
            <a:off x="5745847" y="1110793"/>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351" name="Content Placeholder 2"/>
          <p:cNvSpPr txBox="1">
            <a:spLocks noGrp="1"/>
          </p:cNvSpPr>
          <p:nvPr>
            <p:ph type="body" sz="half" idx="1"/>
          </p:nvPr>
        </p:nvSpPr>
        <p:spPr>
          <a:xfrm>
            <a:off x="6503158" y="649478"/>
            <a:ext cx="4862449" cy="5546051"/>
          </a:xfrm>
          <a:prstGeom prst="rect">
            <a:avLst/>
          </a:prstGeom>
        </p:spPr>
        <p:txBody>
          <a:bodyPr anchor="ctr"/>
          <a:lstStyle>
            <a:lvl1pPr marL="0" indent="0" algn="just">
              <a:buSzTx/>
              <a:buNone/>
              <a:defRPr sz="1700"/>
            </a:lvl1pPr>
          </a:lstStyle>
          <a:p>
            <a:r>
              <a:t>Comparison Sept 2021 - January 2022</a:t>
            </a:r>
          </a:p>
        </p:txBody>
      </p:sp>
      <p:sp>
        <p:nvSpPr>
          <p:cNvPr id="352" name="TextBox 10"/>
          <p:cNvSpPr txBox="1"/>
          <p:nvPr/>
        </p:nvSpPr>
        <p:spPr>
          <a:xfrm>
            <a:off x="-1" y="6468674"/>
            <a:ext cx="557608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353"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extLst>
      <p:ext uri="{BB962C8B-B14F-4D97-AF65-F5344CB8AC3E}">
        <p14:creationId xmlns:p14="http://schemas.microsoft.com/office/powerpoint/2010/main" val="353053125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356" name="271837634_920195458865852_3609800839280028534_n.jpg" descr="271837634_920195458865852_3609800839280028534_n.jpg"/>
          <p:cNvPicPr>
            <a:picLocks noChangeAspect="1"/>
          </p:cNvPicPr>
          <p:nvPr/>
        </p:nvPicPr>
        <p:blipFill>
          <a:blip r:embed="rId2"/>
          <a:srcRect l="133" r="133"/>
          <a:stretch>
            <a:fillRect/>
          </a:stretch>
        </p:blipFill>
        <p:spPr>
          <a:xfrm rot="16200000">
            <a:off x="894124" y="-62839"/>
            <a:ext cx="2852773" cy="3813867"/>
          </a:xfrm>
          <a:prstGeom prst="rect">
            <a:avLst/>
          </a:prstGeom>
          <a:ln w="12700">
            <a:miter lim="400000"/>
          </a:ln>
        </p:spPr>
      </p:pic>
      <p:pic>
        <p:nvPicPr>
          <p:cNvPr id="357" name="271492134_264539825636368_6273463267749285086_n.jpg" descr="271492134_264539825636368_6273463267749285086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358" name="271715376_326205212719032_512662605266895530_n.jpg" descr="271715376_326205212719032_512662605266895530_n.jpg"/>
          <p:cNvPicPr>
            <a:picLocks noChangeAspect="1"/>
          </p:cNvPicPr>
          <p:nvPr/>
        </p:nvPicPr>
        <p:blipFill>
          <a:blip r:embed="rId4"/>
          <a:srcRect l="9752" r="9752"/>
          <a:stretch>
            <a:fillRect/>
          </a:stretch>
        </p:blipFill>
        <p:spPr>
          <a:xfrm>
            <a:off x="4333461" y="431665"/>
            <a:ext cx="3509090" cy="5812539"/>
          </a:xfrm>
          <a:prstGeom prst="rect">
            <a:avLst/>
          </a:prstGeom>
          <a:ln w="12700">
            <a:miter lim="400000"/>
          </a:ln>
        </p:spPr>
      </p:pic>
      <p:pic>
        <p:nvPicPr>
          <p:cNvPr id="359" name="271648883_296389695856736_2325361813312104323_n.jpg" descr="271648883_296389695856736_2325361813312104323_n.jpg"/>
          <p:cNvPicPr>
            <a:picLocks noChangeAspect="1"/>
          </p:cNvPicPr>
          <p:nvPr/>
        </p:nvPicPr>
        <p:blipFill>
          <a:blip r:embed="rId5"/>
          <a:srcRect l="6167" r="6167"/>
          <a:stretch>
            <a:fillRect/>
          </a:stretch>
        </p:blipFill>
        <p:spPr>
          <a:xfrm>
            <a:off x="7948546" y="425514"/>
            <a:ext cx="3829859" cy="5825038"/>
          </a:xfrm>
          <a:prstGeom prst="rect">
            <a:avLst/>
          </a:prstGeom>
          <a:ln w="12700">
            <a:miter lim="400000"/>
          </a:ln>
        </p:spPr>
      </p:pic>
      <p:pic>
        <p:nvPicPr>
          <p:cNvPr id="360"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271686134_908684476515189_5567561726445217864_n.jpg" descr="271686134_908684476515189_5567561726445217864_n.jpg"/>
          <p:cNvPicPr>
            <a:picLocks noChangeAspect="1"/>
          </p:cNvPicPr>
          <p:nvPr/>
        </p:nvPicPr>
        <p:blipFill>
          <a:blip r:embed="rId2"/>
          <a:srcRect l="133" r="133"/>
          <a:stretch>
            <a:fillRect/>
          </a:stretch>
        </p:blipFill>
        <p:spPr>
          <a:xfrm>
            <a:off x="7903781" y="996427"/>
            <a:ext cx="3707817" cy="4956977"/>
          </a:xfrm>
          <a:prstGeom prst="rect">
            <a:avLst/>
          </a:prstGeom>
          <a:ln w="12700">
            <a:miter lim="400000"/>
          </a:ln>
        </p:spPr>
      </p:pic>
      <p:sp>
        <p:nvSpPr>
          <p:cNvPr id="362"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363" name="Title 1"/>
          <p:cNvSpPr txBox="1">
            <a:spLocks noGrp="1"/>
          </p:cNvSpPr>
          <p:nvPr>
            <p:ph type="title"/>
          </p:nvPr>
        </p:nvSpPr>
        <p:spPr>
          <a:xfrm>
            <a:off x="4098162" y="2033399"/>
            <a:ext cx="3995676" cy="1642972"/>
          </a:xfrm>
          <a:prstGeom prst="rect">
            <a:avLst/>
          </a:prstGeom>
        </p:spPr>
        <p:txBody>
          <a:bodyPr anchor="b"/>
          <a:lstStyle/>
          <a:p>
            <a:pPr algn="ctr" defTabSz="758951">
              <a:defRPr sz="2500"/>
            </a:pPr>
            <a:r>
              <a:rPr dirty="0"/>
              <a:t>April 2021 - January 2022</a:t>
            </a:r>
            <a:br>
              <a:rPr dirty="0"/>
            </a:br>
            <a:endParaRPr dirty="0"/>
          </a:p>
        </p:txBody>
      </p:sp>
      <p:sp>
        <p:nvSpPr>
          <p:cNvPr id="364"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365"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sp>
        <p:nvSpPr>
          <p:cNvPr id="366" name="TextBox 2"/>
          <p:cNvSpPr txBox="1"/>
          <p:nvPr/>
        </p:nvSpPr>
        <p:spPr>
          <a:xfrm>
            <a:off x="8674685" y="1090931"/>
            <a:ext cx="2490635" cy="358139"/>
          </a:xfrm>
          <a:prstGeom prst="rect">
            <a:avLst/>
          </a:prstGeom>
          <a:ln w="12700">
            <a:miter lim="400000"/>
          </a:ln>
        </p:spPr>
        <p:txBody>
          <a:bodyPr lIns="45718" tIns="45718" rIns="45718" bIns="45718">
            <a:spAutoFit/>
          </a:bodyPr>
          <a:lstStyle/>
          <a:p>
            <a:endParaRPr/>
          </a:p>
        </p:txBody>
      </p:sp>
      <p:pic>
        <p:nvPicPr>
          <p:cNvPr id="367" name="Picture 6" descr="Picture 6"/>
          <p:cNvPicPr>
            <a:picLocks noChangeAspect="1"/>
          </p:cNvPicPr>
          <p:nvPr/>
        </p:nvPicPr>
        <p:blipFill>
          <a:blip r:embed="rId4"/>
          <a:stretch>
            <a:fillRect/>
          </a:stretch>
        </p:blipFill>
        <p:spPr>
          <a:xfrm>
            <a:off x="480325" y="1008491"/>
            <a:ext cx="3807896" cy="507719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70"/>
          <p:cNvSpPr/>
          <p:nvPr/>
        </p:nvSpPr>
        <p:spPr>
          <a:xfrm>
            <a:off x="-1" y="0"/>
            <a:ext cx="12191697" cy="6858000"/>
          </a:xfrm>
          <a:prstGeom prst="rect">
            <a:avLst/>
          </a:prstGeom>
          <a:solidFill>
            <a:srgbClr val="000000"/>
          </a:solidFill>
          <a:ln w="12700">
            <a:miter lim="400000"/>
          </a:ln>
        </p:spPr>
        <p:txBody>
          <a:bodyPr lIns="45718" tIns="45718" rIns="45718" bIns="45718" anchor="ctr"/>
          <a:lstStyle/>
          <a:p>
            <a:pPr algn="ctr">
              <a:defRPr>
                <a:solidFill>
                  <a:srgbClr val="FFFFFF"/>
                </a:solidFill>
              </a:defRPr>
            </a:pPr>
            <a:endParaRPr/>
          </a:p>
        </p:txBody>
      </p:sp>
      <p:pic>
        <p:nvPicPr>
          <p:cNvPr id="141" name="Picture 4" descr="Picture 4"/>
          <p:cNvPicPr>
            <a:picLocks noChangeAspect="1"/>
          </p:cNvPicPr>
          <p:nvPr/>
        </p:nvPicPr>
        <p:blipFill>
          <a:blip r:embed="rId3">
            <a:alphaModFix amt="40000"/>
          </a:blip>
          <a:srcRect t="18356" b="24887"/>
          <a:stretch>
            <a:fillRect/>
          </a:stretch>
        </p:blipFill>
        <p:spPr>
          <a:xfrm>
            <a:off x="3132160" y="2041"/>
            <a:ext cx="9059659" cy="6855961"/>
          </a:xfrm>
          <a:prstGeom prst="rect">
            <a:avLst/>
          </a:prstGeom>
          <a:ln w="12700">
            <a:miter lim="400000"/>
          </a:ln>
        </p:spPr>
      </p:pic>
      <p:sp>
        <p:nvSpPr>
          <p:cNvPr id="142" name="Title 1"/>
          <p:cNvSpPr txBox="1">
            <a:spLocks noGrp="1"/>
          </p:cNvSpPr>
          <p:nvPr>
            <p:ph type="title"/>
          </p:nvPr>
        </p:nvSpPr>
        <p:spPr>
          <a:xfrm>
            <a:off x="6556100" y="1099671"/>
            <a:ext cx="4972511" cy="3367554"/>
          </a:xfrm>
          <a:prstGeom prst="rect">
            <a:avLst/>
          </a:prstGeom>
        </p:spPr>
        <p:txBody>
          <a:bodyPr anchor="b"/>
          <a:lstStyle>
            <a:lvl1pPr>
              <a:defRPr sz="6600"/>
            </a:lvl1pPr>
          </a:lstStyle>
          <a:p>
            <a:r>
              <a:t>Dr. Dori Naerbo, Ph.D. </a:t>
            </a:r>
          </a:p>
        </p:txBody>
      </p:sp>
      <p:sp>
        <p:nvSpPr>
          <p:cNvPr id="143"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144" name="Picture 2" descr="Picture 2"/>
          <p:cNvPicPr>
            <a:picLocks noChangeAspect="1"/>
          </p:cNvPicPr>
          <p:nvPr/>
        </p:nvPicPr>
        <p:blipFill>
          <a:blip r:embed="rId4"/>
          <a:srcRect l="32099" r="18348"/>
          <a:stretch>
            <a:fillRect/>
          </a:stretch>
        </p:blipFill>
        <p:spPr>
          <a:xfrm>
            <a:off x="0" y="2"/>
            <a:ext cx="6095604" cy="68579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8"/>
                  <a:pt x="11882" y="278"/>
                </a:cubicBezTo>
                <a:lnTo>
                  <a:pt x="11259" y="0"/>
                </a:lnTo>
                <a:lnTo>
                  <a:pt x="0" y="0"/>
                </a:lnTo>
                <a:close/>
                <a:moveTo>
                  <a:pt x="12172" y="0"/>
                </a:moveTo>
                <a:lnTo>
                  <a:pt x="12727" y="278"/>
                </a:lnTo>
                <a:cubicBezTo>
                  <a:pt x="17164" y="2621"/>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45" name="Picture 9" descr="Picture 9"/>
          <p:cNvPicPr>
            <a:picLocks noChangeAspect="1"/>
          </p:cNvPicPr>
          <p:nvPr/>
        </p:nvPicPr>
        <p:blipFill>
          <a:blip r:embed="rId5"/>
          <a:stretch>
            <a:fillRect/>
          </a:stretch>
        </p:blipFill>
        <p:spPr>
          <a:xfrm>
            <a:off x="10306987" y="-127324"/>
            <a:ext cx="2038993" cy="177389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142"/>
                                        </p:tgtEl>
                                        <p:attrNameLst>
                                          <p:attrName>style.visibility</p:attrName>
                                        </p:attrNameLst>
                                      </p:cBhvr>
                                      <p:to>
                                        <p:strVal val="visible"/>
                                      </p:to>
                                    </p:set>
                                    <p:animEffect transition="in" filter="dissolve">
                                      <p:cBhvr>
                                        <p:cTn id="7" dur="7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31AC83B-7F7E-9449-863A-FACBDA11286D}"/>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370"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371" name="270150059_669643960708702_8597786151614381811_n.jpg" descr="270150059_669643960708702_8597786151614381811_n.jpg"/>
          <p:cNvPicPr>
            <a:picLocks noChangeAspect="1"/>
          </p:cNvPicPr>
          <p:nvPr/>
        </p:nvPicPr>
        <p:blipFill>
          <a:blip r:embed="rId2"/>
          <a:srcRect l="9752" r="9752"/>
          <a:stretch>
            <a:fillRect/>
          </a:stretch>
        </p:blipFill>
        <p:spPr>
          <a:xfrm>
            <a:off x="301746" y="516532"/>
            <a:ext cx="3516641" cy="5825047"/>
          </a:xfrm>
          <a:prstGeom prst="rect">
            <a:avLst/>
          </a:prstGeom>
          <a:ln w="12700">
            <a:miter lim="400000"/>
          </a:ln>
        </p:spPr>
      </p:pic>
      <p:pic>
        <p:nvPicPr>
          <p:cNvPr id="372" name="image13.jpeg" descr="image13.jpeg"/>
          <p:cNvPicPr>
            <a:picLocks noChangeAspect="1"/>
          </p:cNvPicPr>
          <p:nvPr/>
        </p:nvPicPr>
        <p:blipFill>
          <a:blip r:embed="rId3"/>
          <a:srcRect l="6167" r="6167"/>
          <a:stretch>
            <a:fillRect/>
          </a:stretch>
        </p:blipFill>
        <p:spPr>
          <a:xfrm>
            <a:off x="4354446" y="516532"/>
            <a:ext cx="3829859" cy="5825038"/>
          </a:xfrm>
          <a:prstGeom prst="rect">
            <a:avLst/>
          </a:prstGeom>
          <a:ln w="12700">
            <a:miter lim="400000"/>
          </a:ln>
        </p:spPr>
      </p:pic>
      <p:pic>
        <p:nvPicPr>
          <p:cNvPr id="373" name="Content Placeholder 10" descr="Content Placeholder 10"/>
          <p:cNvPicPr>
            <a:picLocks noChangeAspect="1"/>
          </p:cNvPicPr>
          <p:nvPr/>
        </p:nvPicPr>
        <p:blipFill>
          <a:blip r:embed="rId4"/>
          <a:stretch>
            <a:fillRect/>
          </a:stretch>
        </p:blipFill>
        <p:spPr>
          <a:xfrm>
            <a:off x="10396390" y="5340362"/>
            <a:ext cx="1888498" cy="1642971"/>
          </a:xfrm>
          <a:prstGeom prst="rect">
            <a:avLst/>
          </a:prstGeom>
          <a:ln w="12700">
            <a:miter lim="400000"/>
          </a:ln>
        </p:spPr>
      </p:pic>
      <p:pic>
        <p:nvPicPr>
          <p:cNvPr id="374" name="Picture 6" descr="Picture 6"/>
          <p:cNvPicPr>
            <a:picLocks noChangeAspect="1"/>
          </p:cNvPicPr>
          <p:nvPr/>
        </p:nvPicPr>
        <p:blipFill>
          <a:blip r:embed="rId5"/>
          <a:stretch>
            <a:fillRect/>
          </a:stretch>
        </p:blipFill>
        <p:spPr>
          <a:xfrm>
            <a:off x="8184875" y="551568"/>
            <a:ext cx="3635382" cy="484717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F3FD695B-F286-1749-9FFA-F438FCB77976}"/>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376"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rPr dirty="0"/>
              <a:t>International Science and Nutrition Society – CURARE CAUSAM – ISNS 2021  </a:t>
            </a:r>
          </a:p>
        </p:txBody>
      </p:sp>
      <p:pic>
        <p:nvPicPr>
          <p:cNvPr id="377" name="243225696_1264970117272879_6462096164595223260_n.jpg" descr="243225696_1264970117272879_6462096164595223260_n.jpg"/>
          <p:cNvPicPr>
            <a:picLocks noChangeAspect="1"/>
          </p:cNvPicPr>
          <p:nvPr/>
        </p:nvPicPr>
        <p:blipFill>
          <a:blip r:embed="rId2"/>
          <a:srcRect l="133" r="133"/>
          <a:stretch>
            <a:fillRect/>
          </a:stretch>
        </p:blipFill>
        <p:spPr>
          <a:xfrm rot="16200000">
            <a:off x="894124" y="-62839"/>
            <a:ext cx="2852773" cy="3813867"/>
          </a:xfrm>
          <a:prstGeom prst="rect">
            <a:avLst/>
          </a:prstGeom>
          <a:ln w="12700">
            <a:miter lim="400000"/>
          </a:ln>
        </p:spPr>
      </p:pic>
      <p:pic>
        <p:nvPicPr>
          <p:cNvPr id="378" name="243298753_227802429390602_8628448924831771032_n.jpg" descr="243298753_227802429390602_8628448924831771032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379" name="271715376_326205212719032_512662605266895530_n.jpg" descr="271715376_326205212719032_512662605266895530_n.jpg"/>
          <p:cNvPicPr>
            <a:picLocks noChangeAspect="1"/>
          </p:cNvPicPr>
          <p:nvPr/>
        </p:nvPicPr>
        <p:blipFill>
          <a:blip r:embed="rId4"/>
          <a:srcRect l="9752" r="9752"/>
          <a:stretch>
            <a:fillRect/>
          </a:stretch>
        </p:blipFill>
        <p:spPr>
          <a:xfrm>
            <a:off x="4333461" y="412161"/>
            <a:ext cx="3509090" cy="5832043"/>
          </a:xfrm>
          <a:prstGeom prst="rect">
            <a:avLst/>
          </a:prstGeom>
          <a:ln w="12700">
            <a:miter lim="400000"/>
          </a:ln>
        </p:spPr>
      </p:pic>
      <p:pic>
        <p:nvPicPr>
          <p:cNvPr id="380" name="271648883_296389695856736_2325361813312104323_n.jpg" descr="271648883_296389695856736_2325361813312104323_n.jpg"/>
          <p:cNvPicPr>
            <a:picLocks noChangeAspect="1"/>
          </p:cNvPicPr>
          <p:nvPr/>
        </p:nvPicPr>
        <p:blipFill>
          <a:blip r:embed="rId5"/>
          <a:srcRect l="6167" r="6167"/>
          <a:stretch>
            <a:fillRect/>
          </a:stretch>
        </p:blipFill>
        <p:spPr>
          <a:xfrm>
            <a:off x="7964558" y="417708"/>
            <a:ext cx="3917634" cy="5832043"/>
          </a:xfrm>
          <a:prstGeom prst="rect">
            <a:avLst/>
          </a:prstGeom>
          <a:ln w="12700">
            <a:miter lim="400000"/>
          </a:ln>
        </p:spPr>
      </p:pic>
      <p:pic>
        <p:nvPicPr>
          <p:cNvPr id="381"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384"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385"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386"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87" name="Rectangle 15"/>
          <p:cNvSpPr/>
          <p:nvPr/>
        </p:nvSpPr>
        <p:spPr>
          <a:xfrm rot="5400000" flipH="1">
            <a:off x="-425003" y="852792"/>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388" name="Oval 17"/>
          <p:cNvSpPr/>
          <p:nvPr/>
        </p:nvSpPr>
        <p:spPr>
          <a:xfrm rot="6097846">
            <a:off x="818751" y="1128495"/>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389" name="Content Placeholder 2"/>
          <p:cNvSpPr txBox="1">
            <a:spLocks noGrp="1"/>
          </p:cNvSpPr>
          <p:nvPr>
            <p:ph type="body" sz="half" idx="1"/>
          </p:nvPr>
        </p:nvSpPr>
        <p:spPr>
          <a:xfrm>
            <a:off x="6503158" y="649478"/>
            <a:ext cx="4862449" cy="5546051"/>
          </a:xfrm>
          <a:prstGeom prst="rect">
            <a:avLst/>
          </a:prstGeom>
        </p:spPr>
        <p:txBody>
          <a:bodyPr anchor="ctr"/>
          <a:lstStyle>
            <a:lvl1pPr marL="0" indent="0" algn="just">
              <a:buSzTx/>
              <a:buNone/>
              <a:defRPr sz="1700"/>
            </a:lvl1pPr>
          </a:lstStyle>
          <a:p>
            <a:r>
              <a:t>Nail comparison April 2021- January 2022</a:t>
            </a:r>
          </a:p>
        </p:txBody>
      </p:sp>
      <p:sp>
        <p:nvSpPr>
          <p:cNvPr id="390"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391"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394" name="271837634_920195458865852_3609800839280028534_n.jpg" descr="271837634_920195458865852_3609800839280028534_n.jpg"/>
          <p:cNvPicPr>
            <a:picLocks noChangeAspect="1"/>
          </p:cNvPicPr>
          <p:nvPr/>
        </p:nvPicPr>
        <p:blipFill>
          <a:blip r:embed="rId2"/>
          <a:srcRect l="133" r="133"/>
          <a:stretch>
            <a:fillRect/>
          </a:stretch>
        </p:blipFill>
        <p:spPr>
          <a:xfrm rot="16200000">
            <a:off x="894124" y="-62839"/>
            <a:ext cx="2852773" cy="3813867"/>
          </a:xfrm>
          <a:prstGeom prst="rect">
            <a:avLst/>
          </a:prstGeom>
          <a:ln w="12700">
            <a:miter lim="400000"/>
          </a:ln>
        </p:spPr>
      </p:pic>
      <p:pic>
        <p:nvPicPr>
          <p:cNvPr id="395" name="271492134_264539825636368_6273463267749285086_n.jpg" descr="271492134_264539825636368_6273463267749285086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396" name="271910939_626928598637839_5197384573928435180_n.jpg" descr="271910939_626928598637839_5197384573928435180_n.jpg"/>
          <p:cNvPicPr>
            <a:picLocks noChangeAspect="1"/>
          </p:cNvPicPr>
          <p:nvPr/>
        </p:nvPicPr>
        <p:blipFill>
          <a:blip r:embed="rId4"/>
          <a:srcRect l="27340" r="27340"/>
          <a:stretch>
            <a:fillRect/>
          </a:stretch>
        </p:blipFill>
        <p:spPr>
          <a:xfrm>
            <a:off x="4333461" y="431665"/>
            <a:ext cx="3509090" cy="5812539"/>
          </a:xfrm>
          <a:prstGeom prst="rect">
            <a:avLst/>
          </a:prstGeom>
          <a:ln w="12700">
            <a:miter lim="400000"/>
          </a:ln>
        </p:spPr>
      </p:pic>
      <p:pic>
        <p:nvPicPr>
          <p:cNvPr id="397" name="271669171_925872131397986_8717617356436215002_n.jpg" descr="271669171_925872131397986_8717617356436215002_n.jpg"/>
          <p:cNvPicPr>
            <a:picLocks noChangeAspect="1"/>
          </p:cNvPicPr>
          <p:nvPr/>
        </p:nvPicPr>
        <p:blipFill>
          <a:blip r:embed="rId5"/>
          <a:srcRect l="25322" r="25322"/>
          <a:stretch>
            <a:fillRect/>
          </a:stretch>
        </p:blipFill>
        <p:spPr>
          <a:xfrm>
            <a:off x="7964615" y="425514"/>
            <a:ext cx="3813790" cy="5800598"/>
          </a:xfrm>
          <a:prstGeom prst="rect">
            <a:avLst/>
          </a:prstGeom>
          <a:ln w="12700">
            <a:miter lim="400000"/>
          </a:ln>
        </p:spPr>
      </p:pic>
      <p:pic>
        <p:nvPicPr>
          <p:cNvPr id="398"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3D31CCD1-7531-B44C-A5CD-BE893642BDA0}"/>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400"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401" name="271580328_1319990635139420_4904433533801456087_n.jpg" descr="271580328_1319990635139420_4904433533801456087_n.jpg"/>
          <p:cNvPicPr>
            <a:picLocks noChangeAspect="1"/>
          </p:cNvPicPr>
          <p:nvPr/>
        </p:nvPicPr>
        <p:blipFill>
          <a:blip r:embed="rId2"/>
          <a:srcRect l="133" r="133"/>
          <a:stretch>
            <a:fillRect/>
          </a:stretch>
        </p:blipFill>
        <p:spPr>
          <a:xfrm rot="16200000">
            <a:off x="894124" y="-62839"/>
            <a:ext cx="2852773" cy="3813867"/>
          </a:xfrm>
          <a:prstGeom prst="rect">
            <a:avLst/>
          </a:prstGeom>
          <a:ln w="12700">
            <a:miter lim="400000"/>
          </a:ln>
        </p:spPr>
      </p:pic>
      <p:pic>
        <p:nvPicPr>
          <p:cNvPr id="402" name="271769163_1293812427799323_6395545372709251380_n.jpg" descr="271769163_1293812427799323_6395545372709251380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403" name="271655092_306877657906661_4282089828870351197_n.jpg" descr="271655092_306877657906661_4282089828870351197_n.jpg"/>
          <p:cNvPicPr>
            <a:picLocks noChangeAspect="1"/>
          </p:cNvPicPr>
          <p:nvPr/>
        </p:nvPicPr>
        <p:blipFill>
          <a:blip r:embed="rId4"/>
          <a:srcRect l="27340" r="27340"/>
          <a:stretch>
            <a:fillRect/>
          </a:stretch>
        </p:blipFill>
        <p:spPr>
          <a:xfrm>
            <a:off x="4333461" y="431665"/>
            <a:ext cx="3509090" cy="5812539"/>
          </a:xfrm>
          <a:prstGeom prst="rect">
            <a:avLst/>
          </a:prstGeom>
          <a:ln w="12700">
            <a:miter lim="400000"/>
          </a:ln>
        </p:spPr>
      </p:pic>
      <p:pic>
        <p:nvPicPr>
          <p:cNvPr id="404" name="271769163_1293812427799323_6395545372709251380_n.jpg" descr="271769163_1293812427799323_6395545372709251380_n.jpg"/>
          <p:cNvPicPr>
            <a:picLocks noChangeAspect="1"/>
          </p:cNvPicPr>
          <p:nvPr/>
        </p:nvPicPr>
        <p:blipFill>
          <a:blip r:embed="rId3"/>
          <a:srcRect l="6167" r="6167"/>
          <a:stretch>
            <a:fillRect/>
          </a:stretch>
        </p:blipFill>
        <p:spPr>
          <a:xfrm>
            <a:off x="7964615" y="425514"/>
            <a:ext cx="3813790" cy="5800598"/>
          </a:xfrm>
          <a:prstGeom prst="rect">
            <a:avLst/>
          </a:prstGeom>
          <a:ln w="12700">
            <a:miter lim="400000"/>
          </a:ln>
        </p:spPr>
      </p:pic>
      <p:pic>
        <p:nvPicPr>
          <p:cNvPr id="405" name="Content Placeholder 10" descr="Content Placeholder 10"/>
          <p:cNvPicPr>
            <a:picLocks noChangeAspect="1"/>
          </p:cNvPicPr>
          <p:nvPr/>
        </p:nvPicPr>
        <p:blipFill>
          <a:blip r:embed="rId5"/>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BB76464E-137D-D747-9713-89C22DB2038D}"/>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407" name="TextBox 1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408" name="271655092_306877657906661_4282089828870351197_n.jpg" descr="271655092_306877657906661_4282089828870351197_n.jpg"/>
          <p:cNvPicPr>
            <a:picLocks noChangeAspect="1"/>
          </p:cNvPicPr>
          <p:nvPr/>
        </p:nvPicPr>
        <p:blipFill>
          <a:blip r:embed="rId2"/>
          <a:srcRect l="21925" r="21925"/>
          <a:stretch>
            <a:fillRect/>
          </a:stretch>
        </p:blipFill>
        <p:spPr>
          <a:xfrm rot="16200000">
            <a:off x="894124" y="-62839"/>
            <a:ext cx="2852773" cy="3813867"/>
          </a:xfrm>
          <a:prstGeom prst="rect">
            <a:avLst/>
          </a:prstGeom>
          <a:ln w="12700">
            <a:miter lim="400000"/>
          </a:ln>
        </p:spPr>
      </p:pic>
      <p:pic>
        <p:nvPicPr>
          <p:cNvPr id="409" name="271580328_1319990635139420_4904433533801456087_n.jpg" descr="271580328_1319990635139420_4904433533801456087_n.jpg"/>
          <p:cNvPicPr>
            <a:picLocks noChangeAspect="1"/>
          </p:cNvPicPr>
          <p:nvPr/>
        </p:nvPicPr>
        <p:blipFill>
          <a:blip r:embed="rId3"/>
          <a:srcRect l="133" r="133"/>
          <a:stretch>
            <a:fillRect/>
          </a:stretch>
        </p:blipFill>
        <p:spPr>
          <a:xfrm rot="16200000">
            <a:off x="894123" y="2910942"/>
            <a:ext cx="2852774" cy="3813867"/>
          </a:xfrm>
          <a:prstGeom prst="rect">
            <a:avLst/>
          </a:prstGeom>
          <a:ln w="12700">
            <a:miter lim="400000"/>
          </a:ln>
        </p:spPr>
      </p:pic>
      <p:pic>
        <p:nvPicPr>
          <p:cNvPr id="410" name="271769163_1293812427799323_6395545372709251380_n.jpg" descr="271769163_1293812427799323_6395545372709251380_n.jpg"/>
          <p:cNvPicPr>
            <a:picLocks noChangeAspect="1"/>
          </p:cNvPicPr>
          <p:nvPr/>
        </p:nvPicPr>
        <p:blipFill>
          <a:blip r:embed="rId4"/>
          <a:srcRect l="9752" r="9752"/>
          <a:stretch>
            <a:fillRect/>
          </a:stretch>
        </p:blipFill>
        <p:spPr>
          <a:xfrm>
            <a:off x="4333461" y="431665"/>
            <a:ext cx="3509090" cy="5812539"/>
          </a:xfrm>
          <a:prstGeom prst="rect">
            <a:avLst/>
          </a:prstGeom>
          <a:ln w="12700">
            <a:miter lim="400000"/>
          </a:ln>
        </p:spPr>
      </p:pic>
      <p:pic>
        <p:nvPicPr>
          <p:cNvPr id="411" name="271580328_1319990635139420_4904433533801456087_n.jpg" descr="271580328_1319990635139420_4904433533801456087_n.jpg"/>
          <p:cNvPicPr>
            <a:picLocks noChangeAspect="1"/>
          </p:cNvPicPr>
          <p:nvPr/>
        </p:nvPicPr>
        <p:blipFill>
          <a:blip r:embed="rId3"/>
          <a:srcRect l="6167" r="6167"/>
          <a:stretch>
            <a:fillRect/>
          </a:stretch>
        </p:blipFill>
        <p:spPr>
          <a:xfrm>
            <a:off x="7948568" y="413411"/>
            <a:ext cx="3829856" cy="5825033"/>
          </a:xfrm>
          <a:prstGeom prst="rect">
            <a:avLst/>
          </a:prstGeom>
          <a:ln w="12700">
            <a:miter lim="400000"/>
          </a:ln>
        </p:spPr>
      </p:pic>
      <p:pic>
        <p:nvPicPr>
          <p:cNvPr id="412" name="Content Placeholder 10" descr="Content Placeholder 10"/>
          <p:cNvPicPr>
            <a:picLocks noChangeAspect="1"/>
          </p:cNvPicPr>
          <p:nvPr/>
        </p:nvPicPr>
        <p:blipFill>
          <a:blip r:embed="rId5"/>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7"/>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415" name="Rectangle 9"/>
          <p:cNvSpPr/>
          <p:nvPr/>
        </p:nvSpPr>
        <p:spPr>
          <a:xfrm rot="5400000" flipH="1">
            <a:off x="-638516" y="639279"/>
            <a:ext cx="6858002" cy="5579442"/>
          </a:xfrm>
          <a:prstGeom prst="rect">
            <a:avLst/>
          </a:prstGeom>
          <a:gradFill>
            <a:gsLst>
              <a:gs pos="8000">
                <a:srgbClr val="000000"/>
              </a:gs>
              <a:gs pos="100000">
                <a:srgbClr val="2F5597"/>
              </a:gs>
            </a:gsLst>
            <a:lin ang="3000000"/>
          </a:gradFill>
          <a:ln w="12700">
            <a:miter lim="400000"/>
          </a:ln>
        </p:spPr>
        <p:txBody>
          <a:bodyPr lIns="45718" tIns="45718" rIns="45718" bIns="45718" anchor="ctr"/>
          <a:lstStyle/>
          <a:p>
            <a:pPr algn="ctr">
              <a:defRPr>
                <a:solidFill>
                  <a:srgbClr val="FFFFFF"/>
                </a:solidFill>
              </a:defRPr>
            </a:pPr>
            <a:endParaRPr/>
          </a:p>
        </p:txBody>
      </p:sp>
      <p:sp>
        <p:nvSpPr>
          <p:cNvPr id="416" name="Rectangle 11"/>
          <p:cNvSpPr/>
          <p:nvPr/>
        </p:nvSpPr>
        <p:spPr>
          <a:xfrm rot="5400000" flipH="1">
            <a:off x="-393207" y="395205"/>
            <a:ext cx="6346211" cy="5576082"/>
          </a:xfrm>
          <a:prstGeom prst="rect">
            <a:avLst/>
          </a:prstGeom>
          <a:gradFill>
            <a:gsLst>
              <a:gs pos="0">
                <a:srgbClr val="000000">
                  <a:alpha val="0"/>
                </a:srgbClr>
              </a:gs>
              <a:gs pos="99000">
                <a:schemeClr val="accent1">
                  <a:alpha val="0"/>
                </a:schemeClr>
              </a:gs>
            </a:gsLst>
            <a:lin ang="1800000"/>
          </a:gradFill>
          <a:ln w="12700">
            <a:miter lim="400000"/>
          </a:ln>
        </p:spPr>
        <p:txBody>
          <a:bodyPr lIns="45718" tIns="45718" rIns="45718" bIns="45718" anchor="ctr"/>
          <a:lstStyle/>
          <a:p>
            <a:pPr algn="ctr">
              <a:defRPr>
                <a:solidFill>
                  <a:srgbClr val="FFFFFF"/>
                </a:solidFill>
              </a:defRPr>
            </a:pPr>
            <a:endParaRPr/>
          </a:p>
        </p:txBody>
      </p:sp>
      <p:sp>
        <p:nvSpPr>
          <p:cNvPr id="417" name="Rectangle 13"/>
          <p:cNvSpPr/>
          <p:nvPr/>
        </p:nvSpPr>
        <p:spPr>
          <a:xfrm rot="5400000" flipH="1">
            <a:off x="1528906" y="2818967"/>
            <a:ext cx="2501982" cy="5576082"/>
          </a:xfrm>
          <a:prstGeom prst="rect">
            <a:avLst/>
          </a:prstGeom>
          <a:gradFill>
            <a:gsLst>
              <a:gs pos="2000">
                <a:schemeClr val="accent1">
                  <a:alpha val="29000"/>
                </a:schemeClr>
              </a:gs>
              <a:gs pos="100000">
                <a:srgbClr val="000000">
                  <a:alpha val="30000"/>
                </a:srgb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418" name="Rectangle 15"/>
          <p:cNvSpPr/>
          <p:nvPr/>
        </p:nvSpPr>
        <p:spPr>
          <a:xfrm rot="5400000" flipH="1">
            <a:off x="-425003" y="852792"/>
            <a:ext cx="6858003" cy="5152414"/>
          </a:xfrm>
          <a:prstGeom prst="rect">
            <a:avLst/>
          </a:prstGeom>
          <a:gradFill>
            <a:gsLst>
              <a:gs pos="0">
                <a:srgbClr val="000000">
                  <a:alpha val="0"/>
                </a:srgbClr>
              </a:gs>
              <a:gs pos="99000">
                <a:schemeClr val="accent1">
                  <a:alpha val="11000"/>
                </a:schemeClr>
              </a:gs>
            </a:gsLst>
            <a:lin ang="7800000"/>
          </a:gradFill>
          <a:ln w="12700">
            <a:miter lim="400000"/>
          </a:ln>
        </p:spPr>
        <p:txBody>
          <a:bodyPr lIns="45718" tIns="45718" rIns="45718" bIns="45718" anchor="ctr"/>
          <a:lstStyle/>
          <a:p>
            <a:pPr algn="ctr">
              <a:defRPr>
                <a:solidFill>
                  <a:srgbClr val="FFFFFF"/>
                </a:solidFill>
              </a:defRPr>
            </a:pPr>
            <a:endParaRPr/>
          </a:p>
        </p:txBody>
      </p:sp>
      <p:sp>
        <p:nvSpPr>
          <p:cNvPr id="419" name="Oval 17"/>
          <p:cNvSpPr/>
          <p:nvPr/>
        </p:nvSpPr>
        <p:spPr>
          <a:xfrm rot="6097846">
            <a:off x="818750" y="1075183"/>
            <a:ext cx="4318307" cy="4318308"/>
          </a:xfrm>
          <a:prstGeom prst="ellipse">
            <a:avLst/>
          </a:prstGeom>
          <a:gradFill>
            <a:gsLst>
              <a:gs pos="39000">
                <a:schemeClr val="accent1">
                  <a:alpha val="0"/>
                </a:schemeClr>
              </a:gs>
              <a:gs pos="100000">
                <a:srgbClr val="8FAADC">
                  <a:alpha val="15000"/>
                </a:srgbClr>
              </a:gs>
            </a:gsLst>
            <a:lin ang="17400000"/>
          </a:gradFill>
          <a:ln w="12700">
            <a:miter lim="400000"/>
          </a:ln>
        </p:spPr>
        <p:txBody>
          <a:bodyPr lIns="45718" tIns="45718" rIns="45718" bIns="45718" anchor="ctr"/>
          <a:lstStyle/>
          <a:p>
            <a:pPr algn="ctr">
              <a:defRPr>
                <a:solidFill>
                  <a:srgbClr val="FFFFFF"/>
                </a:solidFill>
              </a:defRPr>
            </a:pPr>
            <a:endParaRPr/>
          </a:p>
        </p:txBody>
      </p:sp>
      <p:sp>
        <p:nvSpPr>
          <p:cNvPr id="420" name="Content Placeholder 2"/>
          <p:cNvSpPr txBox="1">
            <a:spLocks noGrp="1"/>
          </p:cNvSpPr>
          <p:nvPr>
            <p:ph type="body" sz="half" idx="1"/>
          </p:nvPr>
        </p:nvSpPr>
        <p:spPr>
          <a:xfrm>
            <a:off x="6503158" y="649478"/>
            <a:ext cx="4862449" cy="5546051"/>
          </a:xfrm>
          <a:prstGeom prst="rect">
            <a:avLst/>
          </a:prstGeom>
        </p:spPr>
        <p:txBody>
          <a:bodyPr anchor="ctr"/>
          <a:lstStyle/>
          <a:p>
            <a:pPr marL="0" indent="0" algn="just">
              <a:buSzTx/>
              <a:buNone/>
              <a:defRPr sz="1700"/>
            </a:pPr>
            <a:r>
              <a:rPr dirty="0"/>
              <a:t>In April 2021 we started the holistic treatment  wo</a:t>
            </a:r>
            <a:r>
              <a:rPr lang="en-US" dirty="0"/>
              <a:t>r</a:t>
            </a:r>
            <a:r>
              <a:rPr dirty="0"/>
              <a:t>king to lower the inflammation on all levels, through  the progression of the treatment with personali</a:t>
            </a:r>
            <a:r>
              <a:rPr lang="en-US" dirty="0"/>
              <a:t>z</a:t>
            </a:r>
            <a:r>
              <a:rPr dirty="0"/>
              <a:t>ed leaky gut healing protocol and immune balancing using other personali</a:t>
            </a:r>
            <a:r>
              <a:rPr lang="en-US" dirty="0"/>
              <a:t>z</a:t>
            </a:r>
            <a:r>
              <a:rPr dirty="0"/>
              <a:t>ed supplements, among others she took 10 drops BID of silica in proprietary formula (Clean Slate) and 2 TS of  Proprietary formula that included Turmeric, Resveratrol, Black Cumin Seed, Aloe Vera, R-ribose and Raspberry ketone (Restore), 1 TS in the morning and one in the afternoon - from the beginning up until now.  She is still using topical treatment with Active oxygen gel with aloe vera and colloidal silver for her skin and the nails, as well as the </a:t>
            </a:r>
            <a:r>
              <a:rPr dirty="0" err="1"/>
              <a:t>Ozoile</a:t>
            </a:r>
            <a:r>
              <a:rPr dirty="0"/>
              <a:t> cream. We closely monitored the reactions of the body and adjusted the treatment accordingly.</a:t>
            </a:r>
          </a:p>
          <a:p>
            <a:pPr marL="0" indent="0" algn="just" defTabSz="704087">
              <a:spcBef>
                <a:spcPts val="700"/>
              </a:spcBef>
              <a:buSzTx/>
              <a:buNone/>
              <a:defRPr sz="1700"/>
            </a:pPr>
            <a:endParaRPr dirty="0"/>
          </a:p>
          <a:p>
            <a:pPr marL="0" indent="0" algn="just" defTabSz="704087">
              <a:spcBef>
                <a:spcPts val="700"/>
              </a:spcBef>
              <a:buSzTx/>
              <a:buNone/>
              <a:defRPr sz="1700"/>
            </a:pPr>
            <a:r>
              <a:rPr dirty="0"/>
              <a:t>Right now she is off all the topicals and remained only on </a:t>
            </a:r>
            <a:r>
              <a:rPr lang="en-US" dirty="0"/>
              <a:t>Proprietary blend I (</a:t>
            </a:r>
            <a:r>
              <a:rPr dirty="0"/>
              <a:t>Clean Slate</a:t>
            </a:r>
            <a:r>
              <a:rPr lang="en-US" dirty="0"/>
              <a:t>)</a:t>
            </a:r>
            <a:r>
              <a:rPr dirty="0"/>
              <a:t> and </a:t>
            </a:r>
            <a:r>
              <a:rPr lang="en-US" dirty="0"/>
              <a:t>Proprietary blend III </a:t>
            </a:r>
            <a:r>
              <a:rPr dirty="0"/>
              <a:t>Restore, dosage as mentioned above for another four months, after that we will re-check and replan the maintenance doses for the future.</a:t>
            </a:r>
          </a:p>
        </p:txBody>
      </p:sp>
      <p:sp>
        <p:nvSpPr>
          <p:cNvPr id="421" name="TextBox 10"/>
          <p:cNvSpPr txBox="1"/>
          <p:nvPr/>
        </p:nvSpPr>
        <p:spPr>
          <a:xfrm>
            <a:off x="-1" y="6468674"/>
            <a:ext cx="557608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200" b="1">
                <a:solidFill>
                  <a:srgbClr val="E2D5A7"/>
                </a:solidFill>
              </a:defRPr>
            </a:lvl1pPr>
          </a:lstStyle>
          <a:p>
            <a:r>
              <a:t>International Science and Nutrition Society – CURARE CAUSAM – ISNS 2021  </a:t>
            </a:r>
          </a:p>
        </p:txBody>
      </p:sp>
      <p:pic>
        <p:nvPicPr>
          <p:cNvPr id="422" name="Content Placeholder 10" descr="Content Placeholder 10"/>
          <p:cNvPicPr>
            <a:picLocks noChangeAspect="1"/>
          </p:cNvPicPr>
          <p:nvPr/>
        </p:nvPicPr>
        <p:blipFill>
          <a:blip r:embed="rId2"/>
          <a:stretch>
            <a:fillRect/>
          </a:stretch>
        </p:blipFill>
        <p:spPr>
          <a:xfrm>
            <a:off x="1738527" y="4868178"/>
            <a:ext cx="1888497" cy="164297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8A4B-9CF2-2745-B0B3-2F6A6394A7FB}"/>
              </a:ext>
            </a:extLst>
          </p:cNvPr>
          <p:cNvSpPr>
            <a:spLocks noGrp="1"/>
          </p:cNvSpPr>
          <p:nvPr>
            <p:ph type="title"/>
          </p:nvPr>
        </p:nvSpPr>
        <p:spPr>
          <a:xfrm>
            <a:off x="572493" y="50057"/>
            <a:ext cx="11018520" cy="1434415"/>
          </a:xfrm>
        </p:spPr>
        <p:txBody>
          <a:bodyPr vert="horz" lIns="91440" tIns="45720" rIns="91440" bIns="45720" rtlCol="0" anchor="b">
            <a:normAutofit/>
          </a:bodyPr>
          <a:lstStyle/>
          <a:p>
            <a:pPr>
              <a:spcBef>
                <a:spcPct val="0"/>
              </a:spcBef>
            </a:pPr>
            <a:r>
              <a:rPr lang="en-US" sz="4000" kern="1200" dirty="0">
                <a:solidFill>
                  <a:schemeClr val="tx1"/>
                </a:solidFill>
                <a:latin typeface="+mj-lt"/>
                <a:ea typeface="Baskerville" panose="02020502070401020303" pitchFamily="18" charset="0"/>
                <a:cs typeface="+mj-cs"/>
              </a:rPr>
              <a:t>Use of Curcumin in Psoriasis</a:t>
            </a:r>
            <a:br>
              <a:rPr lang="en-US" sz="3000" kern="1200" dirty="0">
                <a:solidFill>
                  <a:schemeClr val="tx1"/>
                </a:solidFill>
                <a:latin typeface="+mj-lt"/>
                <a:ea typeface="+mj-ea"/>
                <a:cs typeface="+mj-cs"/>
              </a:rPr>
            </a:br>
            <a:r>
              <a:rPr lang="en-US" sz="1200" kern="1200" dirty="0">
                <a:solidFill>
                  <a:schemeClr val="tx1"/>
                </a:solidFill>
                <a:latin typeface="+mj-lt"/>
                <a:ea typeface="Baskerville" panose="02020502070401020303" pitchFamily="18" charset="0"/>
                <a:cs typeface="+mj-cs"/>
              </a:rPr>
              <a:t>Veronica Di </a:t>
            </a:r>
            <a:r>
              <a:rPr lang="en-US" sz="1200" kern="1200" dirty="0" err="1">
                <a:solidFill>
                  <a:schemeClr val="tx1"/>
                </a:solidFill>
                <a:latin typeface="+mj-lt"/>
                <a:ea typeface="Baskerville" panose="02020502070401020303" pitchFamily="18" charset="0"/>
                <a:cs typeface="+mj-cs"/>
              </a:rPr>
              <a:t>Nardo</a:t>
            </a:r>
            <a:r>
              <a:rPr lang="en-US" sz="1200" kern="1200" dirty="0">
                <a:solidFill>
                  <a:schemeClr val="tx1"/>
                </a:solidFill>
                <a:latin typeface="+mj-lt"/>
                <a:ea typeface="Baskerville" panose="02020502070401020303" pitchFamily="18" charset="0"/>
                <a:cs typeface="+mj-cs"/>
              </a:rPr>
              <a:t>, Serena </a:t>
            </a:r>
            <a:r>
              <a:rPr lang="en-US" sz="1200" kern="1200" dirty="0" err="1">
                <a:solidFill>
                  <a:schemeClr val="tx1"/>
                </a:solidFill>
                <a:latin typeface="+mj-lt"/>
                <a:ea typeface="Baskerville" panose="02020502070401020303" pitchFamily="18" charset="0"/>
                <a:cs typeface="+mj-cs"/>
              </a:rPr>
              <a:t>Gianfaldoni</a:t>
            </a:r>
            <a:r>
              <a:rPr lang="en-US" sz="1200" kern="1200" dirty="0">
                <a:solidFill>
                  <a:schemeClr val="tx1"/>
                </a:solidFill>
                <a:latin typeface="+mj-lt"/>
                <a:ea typeface="Baskerville" panose="02020502070401020303" pitchFamily="18" charset="0"/>
                <a:cs typeface="+mj-cs"/>
              </a:rPr>
              <a:t>, Georgi </a:t>
            </a:r>
            <a:r>
              <a:rPr lang="en-US" sz="1200" kern="1200" dirty="0" err="1">
                <a:solidFill>
                  <a:schemeClr val="tx1"/>
                </a:solidFill>
                <a:latin typeface="+mj-lt"/>
                <a:ea typeface="Baskerville" panose="02020502070401020303" pitchFamily="18" charset="0"/>
                <a:cs typeface="+mj-cs"/>
              </a:rPr>
              <a:t>Tchernev</a:t>
            </a:r>
            <a:r>
              <a:rPr lang="en-US" sz="1200" kern="1200" dirty="0">
                <a:solidFill>
                  <a:schemeClr val="tx1"/>
                </a:solidFill>
                <a:latin typeface="+mj-lt"/>
                <a:ea typeface="Baskerville" panose="02020502070401020303" pitchFamily="18" charset="0"/>
                <a:cs typeface="+mj-cs"/>
              </a:rPr>
              <a:t>, Uwe </a:t>
            </a:r>
            <a:r>
              <a:rPr lang="en-US" sz="1200" kern="1200" dirty="0" err="1">
                <a:solidFill>
                  <a:schemeClr val="tx1"/>
                </a:solidFill>
                <a:latin typeface="+mj-lt"/>
                <a:ea typeface="Baskerville" panose="02020502070401020303" pitchFamily="18" charset="0"/>
                <a:cs typeface="+mj-cs"/>
              </a:rPr>
              <a:t>Wollina</a:t>
            </a:r>
            <a:r>
              <a:rPr lang="en-US" sz="1200" kern="1200" dirty="0">
                <a:solidFill>
                  <a:schemeClr val="tx1"/>
                </a:solidFill>
                <a:latin typeface="+mj-lt"/>
                <a:ea typeface="Baskerville" panose="02020502070401020303" pitchFamily="18" charset="0"/>
                <a:cs typeface="+mj-cs"/>
              </a:rPr>
              <a:t>, Victoria </a:t>
            </a:r>
            <a:r>
              <a:rPr lang="en-US" sz="1200" kern="1200" dirty="0" err="1">
                <a:solidFill>
                  <a:schemeClr val="tx1"/>
                </a:solidFill>
                <a:latin typeface="+mj-lt"/>
                <a:ea typeface="Baskerville" panose="02020502070401020303" pitchFamily="18" charset="0"/>
                <a:cs typeface="+mj-cs"/>
              </a:rPr>
              <a:t>Barygina</a:t>
            </a:r>
            <a:r>
              <a:rPr lang="en-US" sz="1200" kern="1200" dirty="0">
                <a:solidFill>
                  <a:schemeClr val="tx1"/>
                </a:solidFill>
                <a:latin typeface="+mj-lt"/>
                <a:ea typeface="Baskerville" panose="02020502070401020303" pitchFamily="18" charset="0"/>
                <a:cs typeface="+mj-cs"/>
              </a:rPr>
              <a:t>, Jacopo Lotti,1 Farah </a:t>
            </a:r>
            <a:r>
              <a:rPr lang="en-US" sz="1200" kern="1200" dirty="0" err="1">
                <a:solidFill>
                  <a:schemeClr val="tx1"/>
                </a:solidFill>
                <a:latin typeface="+mj-lt"/>
                <a:ea typeface="Baskerville" panose="02020502070401020303" pitchFamily="18" charset="0"/>
                <a:cs typeface="+mj-cs"/>
              </a:rPr>
              <a:t>Daaboul</a:t>
            </a:r>
            <a:r>
              <a:rPr lang="en-US" sz="1200" kern="1200" dirty="0">
                <a:solidFill>
                  <a:schemeClr val="tx1"/>
                </a:solidFill>
                <a:latin typeface="+mj-lt"/>
                <a:ea typeface="Baskerville" panose="02020502070401020303" pitchFamily="18" charset="0"/>
                <a:cs typeface="+mj-cs"/>
              </a:rPr>
              <a:t>, and </a:t>
            </a:r>
            <a:r>
              <a:rPr lang="en-US" sz="1200" kern="1200" dirty="0" err="1">
                <a:solidFill>
                  <a:schemeClr val="tx1"/>
                </a:solidFill>
                <a:latin typeface="+mj-lt"/>
                <a:ea typeface="Baskerville" panose="02020502070401020303" pitchFamily="18" charset="0"/>
                <a:cs typeface="+mj-cs"/>
              </a:rPr>
              <a:t>Torello</a:t>
            </a:r>
            <a:r>
              <a:rPr lang="en-US" sz="1200" kern="1200" dirty="0">
                <a:solidFill>
                  <a:schemeClr val="tx1"/>
                </a:solidFill>
                <a:latin typeface="+mj-lt"/>
                <a:ea typeface="Baskerville" panose="02020502070401020303" pitchFamily="18" charset="0"/>
                <a:cs typeface="+mj-cs"/>
              </a:rPr>
              <a:t> </a:t>
            </a:r>
            <a:r>
              <a:rPr lang="en-US" sz="1200" kern="1200" dirty="0" err="1">
                <a:solidFill>
                  <a:schemeClr val="tx1"/>
                </a:solidFill>
                <a:latin typeface="+mj-lt"/>
                <a:ea typeface="Baskerville" panose="02020502070401020303" pitchFamily="18" charset="0"/>
                <a:cs typeface="+mj-cs"/>
              </a:rPr>
              <a:t>Lotti</a:t>
            </a:r>
            <a:r>
              <a:rPr lang="en-US" sz="1200" kern="1200" dirty="0">
                <a:solidFill>
                  <a:schemeClr val="tx1"/>
                </a:solidFill>
                <a:latin typeface="+mj-lt"/>
                <a:ea typeface="Baskerville" panose="02020502070401020303" pitchFamily="18" charset="0"/>
                <a:cs typeface="+mj-cs"/>
              </a:rPr>
              <a:t> </a:t>
            </a:r>
          </a:p>
        </p:txBody>
      </p:sp>
      <p:sp>
        <p:nvSpPr>
          <p:cNvPr id="3" name="Text Placeholder 2">
            <a:extLst>
              <a:ext uri="{FF2B5EF4-FFF2-40B4-BE49-F238E27FC236}">
                <a16:creationId xmlns:a16="http://schemas.microsoft.com/office/drawing/2014/main" id="{F4C63E73-F2EE-6940-8761-252C51E56BAE}"/>
              </a:ext>
            </a:extLst>
          </p:cNvPr>
          <p:cNvSpPr>
            <a:spLocks noGrp="1"/>
          </p:cNvSpPr>
          <p:nvPr>
            <p:ph type="body" idx="1"/>
          </p:nvPr>
        </p:nvSpPr>
        <p:spPr>
          <a:xfrm>
            <a:off x="572493" y="2071315"/>
            <a:ext cx="6713552" cy="4548145"/>
          </a:xfrm>
        </p:spPr>
        <p:txBody>
          <a:bodyPr vert="horz" lIns="91440" tIns="45720" rIns="91440" bIns="45720" rtlCol="0" anchor="t">
            <a:normAutofit lnSpcReduction="10000"/>
          </a:bodyPr>
          <a:lstStyle/>
          <a:p>
            <a:pPr>
              <a:buFont typeface="Arial" panose="020B0604020202020204" pitchFamily="34" charset="0"/>
              <a:buChar char="•"/>
            </a:pPr>
            <a:r>
              <a:rPr lang="en-US" sz="2400" kern="1200" dirty="0">
                <a:solidFill>
                  <a:schemeClr val="tx1"/>
                </a:solidFill>
                <a:ea typeface="Baskerville" panose="02020502070401020303" pitchFamily="18" charset="0"/>
                <a:cs typeface="+mn-cs"/>
              </a:rPr>
              <a:t>The use of curcumin at 25 and 50 µM concentrations in the treatment of psoriatic - like cells (</a:t>
            </a:r>
            <a:r>
              <a:rPr lang="en-US" sz="2400" kern="1200" dirty="0" err="1">
                <a:solidFill>
                  <a:schemeClr val="tx1"/>
                </a:solidFill>
                <a:ea typeface="Baskerville" panose="02020502070401020303" pitchFamily="18" charset="0"/>
                <a:cs typeface="+mn-cs"/>
              </a:rPr>
              <a:t>HaCaT</a:t>
            </a:r>
            <a:r>
              <a:rPr lang="en-US" sz="2400" kern="1200" dirty="0">
                <a:solidFill>
                  <a:schemeClr val="tx1"/>
                </a:solidFill>
                <a:ea typeface="Baskerville" panose="02020502070401020303" pitchFamily="18" charset="0"/>
                <a:cs typeface="+mn-cs"/>
              </a:rPr>
              <a:t> cells), in vitro, were investigated. The study found that curcumin was able to inhibit the proliferation of psoriatic-like cells, by down-regulation of pro-inflammatory cytokines</a:t>
            </a:r>
          </a:p>
          <a:p>
            <a:pPr>
              <a:buFont typeface="Arial" panose="020B0604020202020204" pitchFamily="34" charset="0"/>
              <a:buChar char="•"/>
            </a:pPr>
            <a:r>
              <a:rPr lang="en-US" sz="2400" kern="1200" dirty="0">
                <a:solidFill>
                  <a:schemeClr val="tx1"/>
                </a:solidFill>
                <a:ea typeface="Baskerville" panose="02020502070401020303" pitchFamily="18" charset="0"/>
                <a:cs typeface="+mn-cs"/>
              </a:rPr>
              <a:t>A study on mice models consisting in the inhibition of the potassium channels expressed on T cells, which are involves in the onset of psoriasis, was conducted. The results showed that in their serum there was a decrease of more than 50% level of inflammatory factors, such as TNF - α, IFN - </a:t>
            </a:r>
            <a:r>
              <a:rPr lang="en-US" sz="2400" kern="1200" dirty="0" err="1">
                <a:solidFill>
                  <a:schemeClr val="tx1"/>
                </a:solidFill>
                <a:ea typeface="Baskerville" panose="02020502070401020303" pitchFamily="18" charset="0"/>
                <a:cs typeface="+mn-cs"/>
              </a:rPr>
              <a:t>γ</a:t>
            </a:r>
            <a:r>
              <a:rPr lang="en-US" sz="2400" kern="1200" dirty="0">
                <a:solidFill>
                  <a:schemeClr val="tx1"/>
                </a:solidFill>
                <a:ea typeface="Baskerville" panose="02020502070401020303" pitchFamily="18" charset="0"/>
                <a:cs typeface="+mn-cs"/>
              </a:rPr>
              <a:t>, IL - 2, IL - 12, IL - 22 and IL – 23</a:t>
            </a:r>
          </a:p>
          <a:p>
            <a:pPr marL="0" indent="0">
              <a:buNone/>
            </a:pPr>
            <a:r>
              <a:rPr lang="en-US" sz="1200" kern="1200" dirty="0">
                <a:solidFill>
                  <a:schemeClr val="tx1"/>
                </a:solidFill>
                <a:ea typeface="Baskerville" panose="02020502070401020303" pitchFamily="18" charset="0"/>
                <a:cs typeface="+mn-cs"/>
                <a:hlinkClick r:id="rId2"/>
              </a:rPr>
              <a:t>https://www.ncbi.nlm.nih.gov/labs/pmc/articles/PMC5816303/</a:t>
            </a:r>
            <a:r>
              <a:rPr lang="en-US" sz="1200" kern="1200" dirty="0">
                <a:solidFill>
                  <a:schemeClr val="tx1"/>
                </a:solidFill>
                <a:ea typeface="Baskerville" panose="02020502070401020303" pitchFamily="18" charset="0"/>
                <a:cs typeface="+mn-cs"/>
              </a:rPr>
              <a:t> </a:t>
            </a:r>
          </a:p>
        </p:txBody>
      </p:sp>
      <p:pic>
        <p:nvPicPr>
          <p:cNvPr id="4" name="Picture 3">
            <a:extLst>
              <a:ext uri="{FF2B5EF4-FFF2-40B4-BE49-F238E27FC236}">
                <a16:creationId xmlns:a16="http://schemas.microsoft.com/office/drawing/2014/main" id="{02D64CD1-C8C9-F145-A868-B9A9279D0D98}"/>
              </a:ext>
            </a:extLst>
          </p:cNvPr>
          <p:cNvPicPr>
            <a:picLocks noChangeAspect="1"/>
          </p:cNvPicPr>
          <p:nvPr/>
        </p:nvPicPr>
        <p:blipFill rotWithShape="1">
          <a:blip r:embed="rId3"/>
          <a:srcRect l="18353" r="17431" b="2"/>
          <a:stretch/>
        </p:blipFill>
        <p:spPr>
          <a:xfrm>
            <a:off x="7675658" y="2093976"/>
            <a:ext cx="3941064" cy="4096512"/>
          </a:xfrm>
          <a:prstGeom prst="rect">
            <a:avLst/>
          </a:prstGeom>
        </p:spPr>
      </p:pic>
      <p:sp>
        <p:nvSpPr>
          <p:cNvPr id="8" name="Rectangle 9">
            <a:extLst>
              <a:ext uri="{FF2B5EF4-FFF2-40B4-BE49-F238E27FC236}">
                <a16:creationId xmlns:a16="http://schemas.microsoft.com/office/drawing/2014/main" id="{892D0157-99CF-FB4A-8FC3-A59D76C5EF36}"/>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Rectangle 4">
            <a:extLst>
              <a:ext uri="{FF2B5EF4-FFF2-40B4-BE49-F238E27FC236}">
                <a16:creationId xmlns:a16="http://schemas.microsoft.com/office/drawing/2014/main" id="{72DBD94C-C77A-224D-802A-C7C0AF3D3822}"/>
              </a:ext>
            </a:extLst>
          </p:cNvPr>
          <p:cNvSpPr/>
          <p:nvPr/>
        </p:nvSpPr>
        <p:spPr>
          <a:xfrm>
            <a:off x="2859313" y="6459909"/>
            <a:ext cx="7358743" cy="338554"/>
          </a:xfrm>
          <a:prstGeom prst="rect">
            <a:avLst/>
          </a:prstGeom>
        </p:spPr>
        <p:txBody>
          <a:bodyPr wrap="square">
            <a:spAutoFit/>
          </a:bodyPr>
          <a:lstStyle/>
          <a:p>
            <a:r>
              <a:rPr lang="en-US" sz="1600" b="1" dirty="0">
                <a:solidFill>
                  <a:schemeClr val="accent4">
                    <a:lumMod val="40000"/>
                    <a:lumOff val="60000"/>
                  </a:schemeClr>
                </a:solidFill>
              </a:rPr>
              <a:t>International Science and Nutrition Society – CURARE CAUSAM – ISNS 2021  </a:t>
            </a:r>
          </a:p>
        </p:txBody>
      </p:sp>
    </p:spTree>
    <p:extLst>
      <p:ext uri="{BB962C8B-B14F-4D97-AF65-F5344CB8AC3E}">
        <p14:creationId xmlns:p14="http://schemas.microsoft.com/office/powerpoint/2010/main" val="59837973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882B-9915-684A-A8DC-FFC853413AC1}"/>
              </a:ext>
            </a:extLst>
          </p:cNvPr>
          <p:cNvSpPr>
            <a:spLocks noGrp="1"/>
          </p:cNvSpPr>
          <p:nvPr>
            <p:ph type="title"/>
          </p:nvPr>
        </p:nvSpPr>
        <p:spPr>
          <a:xfrm>
            <a:off x="640080" y="439277"/>
            <a:ext cx="5122091" cy="1956841"/>
          </a:xfrm>
        </p:spPr>
        <p:txBody>
          <a:bodyPr vert="horz" lIns="91440" tIns="45720" rIns="91440" bIns="45720" rtlCol="0" anchor="b">
            <a:normAutofit fontScale="90000"/>
          </a:bodyPr>
          <a:lstStyle/>
          <a:p>
            <a:pPr>
              <a:spcBef>
                <a:spcPct val="0"/>
              </a:spcBef>
            </a:pPr>
            <a:r>
              <a:rPr lang="en-US" sz="3600" kern="1200" dirty="0" err="1">
                <a:solidFill>
                  <a:schemeClr val="tx1"/>
                </a:solidFill>
                <a:latin typeface="+mj-lt"/>
                <a:ea typeface="Baskerville" panose="02020502070401020303" pitchFamily="18" charset="0"/>
                <a:cs typeface="+mj-cs"/>
              </a:rPr>
              <a:t>Antipsoriatic</a:t>
            </a:r>
            <a:r>
              <a:rPr lang="en-US" sz="3600" kern="1200" dirty="0">
                <a:solidFill>
                  <a:schemeClr val="tx1"/>
                </a:solidFill>
                <a:latin typeface="+mj-lt"/>
                <a:ea typeface="Baskerville" panose="02020502070401020303" pitchFamily="18" charset="0"/>
                <a:cs typeface="+mj-cs"/>
              </a:rPr>
              <a:t> activity and cytotoxicity of ethanolic extract of Nigella sativa seeds</a:t>
            </a:r>
            <a:br>
              <a:rPr lang="en-US" sz="1800" kern="1200" dirty="0">
                <a:solidFill>
                  <a:schemeClr val="tx1"/>
                </a:solidFill>
                <a:latin typeface="+mj-lt"/>
                <a:ea typeface="Baskerville" panose="02020502070401020303" pitchFamily="18" charset="0"/>
                <a:cs typeface="+mj-cs"/>
              </a:rPr>
            </a:br>
            <a:r>
              <a:rPr lang="en-US" sz="1300" kern="1200" dirty="0">
                <a:solidFill>
                  <a:schemeClr val="tx1"/>
                </a:solidFill>
                <a:latin typeface="+mj-lt"/>
                <a:ea typeface="Baskerville" panose="02020502070401020303" pitchFamily="18" charset="0"/>
                <a:cs typeface="+mj-cs"/>
                <a:hlinkClick r:id="rId2"/>
              </a:rPr>
              <a:t>Lalitha Priyanka Dwarampudi</a:t>
            </a:r>
            <a:r>
              <a:rPr lang="en-US" sz="1300" kern="1200" baseline="30000" dirty="0">
                <a:solidFill>
                  <a:schemeClr val="tx1"/>
                </a:solidFill>
                <a:latin typeface="+mj-lt"/>
                <a:ea typeface="Baskerville" panose="02020502070401020303" pitchFamily="18" charset="0"/>
                <a:cs typeface="+mj-cs"/>
              </a:rPr>
              <a:t> </a:t>
            </a:r>
            <a:r>
              <a:rPr lang="en-US" sz="1300" kern="1200" dirty="0">
                <a:solidFill>
                  <a:schemeClr val="tx1"/>
                </a:solidFill>
                <a:latin typeface="+mj-lt"/>
                <a:ea typeface="Baskerville" panose="02020502070401020303" pitchFamily="18" charset="0"/>
                <a:cs typeface="+mj-cs"/>
              </a:rPr>
              <a:t>, </a:t>
            </a:r>
            <a:r>
              <a:rPr lang="en-US" sz="1300" kern="1200" dirty="0">
                <a:solidFill>
                  <a:schemeClr val="tx1"/>
                </a:solidFill>
                <a:latin typeface="+mj-lt"/>
                <a:ea typeface="Baskerville" panose="02020502070401020303" pitchFamily="18" charset="0"/>
                <a:cs typeface="+mj-cs"/>
                <a:hlinkClick r:id="rId3"/>
              </a:rPr>
              <a:t>Dhanabal Palaniswamy</a:t>
            </a:r>
            <a:r>
              <a:rPr lang="en-US" sz="1300" kern="1200" dirty="0">
                <a:solidFill>
                  <a:schemeClr val="tx1"/>
                </a:solidFill>
                <a:latin typeface="+mj-lt"/>
                <a:ea typeface="Baskerville" panose="02020502070401020303" pitchFamily="18" charset="0"/>
                <a:cs typeface="+mj-cs"/>
              </a:rPr>
              <a:t>, </a:t>
            </a:r>
            <a:r>
              <a:rPr lang="en-US" sz="1300" kern="1200" dirty="0">
                <a:solidFill>
                  <a:schemeClr val="tx1"/>
                </a:solidFill>
                <a:latin typeface="+mj-lt"/>
                <a:ea typeface="Baskerville" panose="02020502070401020303" pitchFamily="18" charset="0"/>
                <a:cs typeface="+mj-cs"/>
                <a:hlinkClick r:id="rId4"/>
              </a:rPr>
              <a:t>Muruganantham Nithyanantham</a:t>
            </a:r>
            <a:r>
              <a:rPr lang="en-US" sz="1300" kern="1200" dirty="0">
                <a:solidFill>
                  <a:schemeClr val="tx1"/>
                </a:solidFill>
                <a:latin typeface="+mj-lt"/>
                <a:ea typeface="Baskerville" panose="02020502070401020303" pitchFamily="18" charset="0"/>
                <a:cs typeface="+mj-cs"/>
              </a:rPr>
              <a:t>, </a:t>
            </a:r>
            <a:r>
              <a:rPr lang="en-US" sz="1300" kern="1200" dirty="0">
                <a:solidFill>
                  <a:schemeClr val="tx1"/>
                </a:solidFill>
                <a:latin typeface="+mj-lt"/>
                <a:ea typeface="Baskerville" panose="02020502070401020303" pitchFamily="18" charset="0"/>
                <a:cs typeface="+mj-cs"/>
                <a:hlinkClick r:id="rId5"/>
              </a:rPr>
              <a:t>P S Raghu</a:t>
            </a:r>
            <a:br>
              <a:rPr lang="en-US" sz="1200" kern="1200" dirty="0">
                <a:solidFill>
                  <a:schemeClr val="tx1"/>
                </a:solidFill>
                <a:latin typeface="+mj-lt"/>
                <a:ea typeface="Baskerville" panose="02020502070401020303" pitchFamily="18" charset="0"/>
                <a:cs typeface="+mj-cs"/>
              </a:rPr>
            </a:br>
            <a:endParaRPr lang="en-US" sz="1200" kern="1200" dirty="0">
              <a:solidFill>
                <a:schemeClr val="tx1"/>
              </a:solidFill>
              <a:latin typeface="+mj-lt"/>
              <a:ea typeface="Baskerville" panose="02020502070401020303" pitchFamily="18" charset="0"/>
              <a:cs typeface="+mj-cs"/>
            </a:endParaRPr>
          </a:p>
        </p:txBody>
      </p:sp>
      <p:sp>
        <p:nvSpPr>
          <p:cNvPr id="3" name="Text Placeholder 2">
            <a:extLst>
              <a:ext uri="{FF2B5EF4-FFF2-40B4-BE49-F238E27FC236}">
                <a16:creationId xmlns:a16="http://schemas.microsoft.com/office/drawing/2014/main" id="{D4CE5AB0-09D7-D949-86F2-044E6172C33B}"/>
              </a:ext>
            </a:extLst>
          </p:cNvPr>
          <p:cNvSpPr>
            <a:spLocks noGrp="1"/>
          </p:cNvSpPr>
          <p:nvPr>
            <p:ph type="body" idx="1"/>
          </p:nvPr>
        </p:nvSpPr>
        <p:spPr>
          <a:xfrm>
            <a:off x="640080" y="2396118"/>
            <a:ext cx="4243589" cy="4022605"/>
          </a:xfrm>
        </p:spPr>
        <p:txBody>
          <a:bodyPr vert="horz" lIns="91440" tIns="45720" rIns="91440" bIns="45720" rtlCol="0">
            <a:normAutofit/>
          </a:bodyPr>
          <a:lstStyle/>
          <a:p>
            <a:pPr>
              <a:buFont typeface="Arial" panose="020B0604020202020204" pitchFamily="34" charset="0"/>
              <a:buChar char="•"/>
            </a:pPr>
            <a:r>
              <a:rPr lang="en-US" sz="2000" kern="1200" dirty="0">
                <a:solidFill>
                  <a:schemeClr val="tx1"/>
                </a:solidFill>
                <a:ea typeface="Baskerville" panose="02020502070401020303" pitchFamily="18" charset="0"/>
                <a:cs typeface="+mn-cs"/>
              </a:rPr>
              <a:t>The ethanolic extract of Nigella sativa seeds were evaluated for </a:t>
            </a:r>
            <a:r>
              <a:rPr lang="en-US" sz="2000" kern="1200" dirty="0" err="1">
                <a:solidFill>
                  <a:schemeClr val="tx1"/>
                </a:solidFill>
                <a:ea typeface="Baskerville" panose="02020502070401020303" pitchFamily="18" charset="0"/>
                <a:cs typeface="+mn-cs"/>
              </a:rPr>
              <a:t>antipsoriatic</a:t>
            </a:r>
            <a:r>
              <a:rPr lang="en-US" sz="2000" kern="1200" dirty="0">
                <a:solidFill>
                  <a:schemeClr val="tx1"/>
                </a:solidFill>
                <a:ea typeface="Baskerville" panose="02020502070401020303" pitchFamily="18" charset="0"/>
                <a:cs typeface="+mn-cs"/>
              </a:rPr>
              <a:t> activity. The results found that Nigella sativa seeds produced a significant epidermal differentiation. The 95% ethanolic extract of Nigella sativa shown IC50 239 </a:t>
            </a:r>
            <a:r>
              <a:rPr lang="en-US" sz="2000" kern="1200" dirty="0" err="1">
                <a:solidFill>
                  <a:schemeClr val="tx1"/>
                </a:solidFill>
                <a:ea typeface="Baskerville" panose="02020502070401020303" pitchFamily="18" charset="0"/>
                <a:cs typeface="+mn-cs"/>
              </a:rPr>
              <a:t>μg</a:t>
            </a:r>
            <a:r>
              <a:rPr lang="en-US" sz="2000" kern="1200" dirty="0">
                <a:solidFill>
                  <a:schemeClr val="tx1"/>
                </a:solidFill>
                <a:ea typeface="Baskerville" panose="02020502070401020303" pitchFamily="18" charset="0"/>
                <a:cs typeface="+mn-cs"/>
              </a:rPr>
              <a:t>/ml, with good </a:t>
            </a:r>
            <a:r>
              <a:rPr lang="en-US" sz="2000" kern="1200" dirty="0" err="1">
                <a:solidFill>
                  <a:schemeClr val="tx1"/>
                </a:solidFill>
                <a:ea typeface="Baskerville" panose="02020502070401020303" pitchFamily="18" charset="0"/>
                <a:cs typeface="+mn-cs"/>
              </a:rPr>
              <a:t>antiproliferant</a:t>
            </a:r>
            <a:r>
              <a:rPr lang="en-US" sz="2000" kern="1200" dirty="0">
                <a:solidFill>
                  <a:schemeClr val="tx1"/>
                </a:solidFill>
                <a:ea typeface="Baskerville" panose="02020502070401020303" pitchFamily="18" charset="0"/>
                <a:cs typeface="+mn-cs"/>
              </a:rPr>
              <a:t> activity. The ethanolic extract of Nigella sativa seeds also showed increase in relative epidermal thickness when compared to control group</a:t>
            </a:r>
          </a:p>
          <a:p>
            <a:pPr marL="0" indent="0">
              <a:buNone/>
            </a:pPr>
            <a:r>
              <a:rPr lang="en-US" sz="1200" kern="1200" dirty="0">
                <a:solidFill>
                  <a:schemeClr val="tx1"/>
                </a:solidFill>
                <a:ea typeface="Baskerville" panose="02020502070401020303" pitchFamily="18" charset="0"/>
                <a:cs typeface="+mn-cs"/>
                <a:hlinkClick r:id="rId6"/>
              </a:rPr>
              <a:t>https://pubmed.ncbi.nlm.nih.gov/24082629/</a:t>
            </a:r>
            <a:r>
              <a:rPr lang="en-US" sz="1200" kern="1200" dirty="0">
                <a:solidFill>
                  <a:schemeClr val="tx1"/>
                </a:solidFill>
                <a:ea typeface="Baskerville" panose="02020502070401020303" pitchFamily="18" charset="0"/>
                <a:cs typeface="+mn-cs"/>
              </a:rPr>
              <a:t> </a:t>
            </a:r>
          </a:p>
        </p:txBody>
      </p:sp>
      <p:pic>
        <p:nvPicPr>
          <p:cNvPr id="4" name="Picture 3">
            <a:extLst>
              <a:ext uri="{FF2B5EF4-FFF2-40B4-BE49-F238E27FC236}">
                <a16:creationId xmlns:a16="http://schemas.microsoft.com/office/drawing/2014/main" id="{B606EEBB-8E82-2449-B4F0-6A58E1AED5F1}"/>
              </a:ext>
            </a:extLst>
          </p:cNvPr>
          <p:cNvPicPr>
            <a:picLocks noChangeAspect="1"/>
          </p:cNvPicPr>
          <p:nvPr/>
        </p:nvPicPr>
        <p:blipFill rotWithShape="1">
          <a:blip r:embed="rId7"/>
          <a:srcRect l="15413" r="1763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tangle 9">
            <a:extLst>
              <a:ext uri="{FF2B5EF4-FFF2-40B4-BE49-F238E27FC236}">
                <a16:creationId xmlns:a16="http://schemas.microsoft.com/office/drawing/2014/main" id="{26BBA860-DC2C-FB4C-95D1-455E01C95649}"/>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Rectangle 4">
            <a:extLst>
              <a:ext uri="{FF2B5EF4-FFF2-40B4-BE49-F238E27FC236}">
                <a16:creationId xmlns:a16="http://schemas.microsoft.com/office/drawing/2014/main" id="{32EBDDE9-52D6-F64C-A13A-AA45DBDDFAA5}"/>
              </a:ext>
            </a:extLst>
          </p:cNvPr>
          <p:cNvSpPr/>
          <p:nvPr/>
        </p:nvSpPr>
        <p:spPr>
          <a:xfrm>
            <a:off x="2590800" y="6459909"/>
            <a:ext cx="7010400" cy="338554"/>
          </a:xfrm>
          <a:prstGeom prst="rect">
            <a:avLst/>
          </a:prstGeom>
        </p:spPr>
        <p:txBody>
          <a:bodyPr wrap="square">
            <a:spAutoFit/>
          </a:bodyPr>
          <a:lstStyle/>
          <a:p>
            <a:r>
              <a:rPr lang="en-US" sz="1600" b="1" dirty="0">
                <a:solidFill>
                  <a:schemeClr val="accent4">
                    <a:lumMod val="40000"/>
                    <a:lumOff val="60000"/>
                  </a:schemeClr>
                </a:solidFill>
              </a:rPr>
              <a:t>International Science and Nutrition Society – CURARE CAUSAM – ISNS 2021  </a:t>
            </a:r>
          </a:p>
        </p:txBody>
      </p:sp>
    </p:spTree>
    <p:extLst>
      <p:ext uri="{BB962C8B-B14F-4D97-AF65-F5344CB8AC3E}">
        <p14:creationId xmlns:p14="http://schemas.microsoft.com/office/powerpoint/2010/main" val="143418004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805A-BBAE-0947-A5EF-8CDDC2A9D68D}"/>
              </a:ext>
            </a:extLst>
          </p:cNvPr>
          <p:cNvSpPr>
            <a:spLocks noGrp="1"/>
          </p:cNvSpPr>
          <p:nvPr>
            <p:ph type="title"/>
          </p:nvPr>
        </p:nvSpPr>
        <p:spPr>
          <a:xfrm>
            <a:off x="6417731" y="1564595"/>
            <a:ext cx="5291663" cy="1628775"/>
          </a:xfrm>
        </p:spPr>
        <p:txBody>
          <a:bodyPr vert="horz" lIns="91440" tIns="45720" rIns="91440" bIns="45720" rtlCol="0" anchor="b">
            <a:normAutofit fontScale="90000"/>
          </a:bodyPr>
          <a:lstStyle/>
          <a:p>
            <a:pPr>
              <a:spcBef>
                <a:spcPct val="0"/>
              </a:spcBef>
            </a:pPr>
            <a:r>
              <a:rPr lang="en-US" sz="3600" kern="1200" dirty="0">
                <a:solidFill>
                  <a:schemeClr val="tx1"/>
                </a:solidFill>
                <a:latin typeface="+mj-lt"/>
                <a:ea typeface="Baskerville" panose="02020502070401020303" pitchFamily="18" charset="0"/>
                <a:cs typeface="+mj-cs"/>
              </a:rPr>
              <a:t>Trace Elements Homeostatic imbalance in Mild and Severe Psoriasis: A New Insight In Biomarker Diagnostic Value For Psoriasis</a:t>
            </a:r>
            <a:br>
              <a:rPr lang="en-US" sz="1600" kern="1200" dirty="0">
                <a:solidFill>
                  <a:schemeClr val="tx1"/>
                </a:solidFill>
                <a:latin typeface="+mj-lt"/>
                <a:ea typeface="+mj-ea"/>
                <a:cs typeface="+mj-cs"/>
              </a:rPr>
            </a:br>
            <a:r>
              <a:rPr lang="en-US" sz="1600" kern="1200" dirty="0" err="1">
                <a:solidFill>
                  <a:schemeClr val="tx1"/>
                </a:solidFill>
                <a:latin typeface="+mj-lt"/>
                <a:ea typeface="Baskerville" panose="02020502070401020303" pitchFamily="18" charset="0"/>
                <a:cs typeface="+mj-cs"/>
              </a:rPr>
              <a:t>Nagat</a:t>
            </a:r>
            <a:r>
              <a:rPr lang="en-US" sz="1600" kern="1200" dirty="0">
                <a:solidFill>
                  <a:schemeClr val="tx1"/>
                </a:solidFill>
                <a:latin typeface="+mj-lt"/>
                <a:ea typeface="Baskerville" panose="02020502070401020303" pitchFamily="18" charset="0"/>
                <a:cs typeface="+mj-cs"/>
              </a:rPr>
              <a:t> </a:t>
            </a:r>
            <a:r>
              <a:rPr lang="en-US" sz="1600" kern="1200" dirty="0" err="1">
                <a:solidFill>
                  <a:schemeClr val="tx1"/>
                </a:solidFill>
                <a:latin typeface="+mj-lt"/>
                <a:ea typeface="Baskerville" panose="02020502070401020303" pitchFamily="18" charset="0"/>
                <a:cs typeface="+mj-cs"/>
              </a:rPr>
              <a:t>Sobhy</a:t>
            </a:r>
            <a:r>
              <a:rPr lang="en-US" sz="1600" kern="1200" dirty="0">
                <a:solidFill>
                  <a:schemeClr val="tx1"/>
                </a:solidFill>
                <a:latin typeface="+mj-lt"/>
                <a:ea typeface="Baskerville" panose="02020502070401020303" pitchFamily="18" charset="0"/>
                <a:cs typeface="+mj-cs"/>
              </a:rPr>
              <a:t> Mohamad </a:t>
            </a: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A321FBF-1DC7-7540-B3B9-38B1052796E7}"/>
              </a:ext>
            </a:extLst>
          </p:cNvPr>
          <p:cNvPicPr>
            <a:picLocks noChangeAspect="1"/>
          </p:cNvPicPr>
          <p:nvPr/>
        </p:nvPicPr>
        <p:blipFill rotWithShape="1">
          <a:blip r:embed="rId3"/>
          <a:srcRect l="6466" r="34186" b="-2"/>
          <a:stretch/>
        </p:blipFill>
        <p:spPr>
          <a:xfrm>
            <a:off x="-160873"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 Placeholder 2">
            <a:extLst>
              <a:ext uri="{FF2B5EF4-FFF2-40B4-BE49-F238E27FC236}">
                <a16:creationId xmlns:a16="http://schemas.microsoft.com/office/drawing/2014/main" id="{51757995-B878-9643-BE10-97AAC0CB9E1C}"/>
              </a:ext>
            </a:extLst>
          </p:cNvPr>
          <p:cNvSpPr>
            <a:spLocks noGrp="1"/>
          </p:cNvSpPr>
          <p:nvPr>
            <p:ph type="body" idx="1"/>
          </p:nvPr>
        </p:nvSpPr>
        <p:spPr>
          <a:xfrm>
            <a:off x="6417732" y="3004684"/>
            <a:ext cx="5291663" cy="3752849"/>
          </a:xfrm>
        </p:spPr>
        <p:txBody>
          <a:bodyPr vert="horz" lIns="91440" tIns="45720" rIns="91440" bIns="45720" rtlCol="0">
            <a:normAutofit/>
          </a:bodyPr>
          <a:lstStyle/>
          <a:p>
            <a:pPr marL="0">
              <a:buFont typeface="Arial" panose="020B0604020202020204" pitchFamily="34" charset="0"/>
              <a:buChar char="•"/>
            </a:pPr>
            <a:r>
              <a:rPr lang="en-US" sz="1800" kern="1200" dirty="0">
                <a:solidFill>
                  <a:schemeClr val="tx1"/>
                </a:solidFill>
                <a:ea typeface="Baskerville" panose="02020502070401020303" pitchFamily="18" charset="0"/>
                <a:cs typeface="+mn-cs"/>
              </a:rPr>
              <a:t>To evaluate the possible role of trace elements in mild and severe psoriasis. Sixty patients suffering from psoriasis were included in the study and 30 healthy subject served as a control. Serum sample analysis for some trace elements namely Na, K, Ca, P, Cu, Zn, and Fe using inductively coupled plasma-atomic emission spectroscopy (ICP-AES). In psoriatic patients, the level of serum calcium and zinc were decreased while the level of serum copper, iron and organic phosphorous were increased.</a:t>
            </a:r>
          </a:p>
          <a:p>
            <a:pPr marL="0" indent="0">
              <a:buNone/>
            </a:pPr>
            <a:endParaRPr lang="en-US" sz="1800" kern="1200" dirty="0">
              <a:solidFill>
                <a:schemeClr val="tx1"/>
              </a:solidFill>
              <a:ea typeface="Baskerville" panose="02020502070401020303" pitchFamily="18" charset="0"/>
              <a:cs typeface="+mn-cs"/>
            </a:endParaRPr>
          </a:p>
          <a:p>
            <a:pPr marL="0" indent="0">
              <a:buNone/>
            </a:pPr>
            <a:r>
              <a:rPr lang="en-US" sz="1200" kern="1200" dirty="0">
                <a:solidFill>
                  <a:schemeClr val="tx1"/>
                </a:solidFill>
                <a:ea typeface="Baskerville" panose="02020502070401020303" pitchFamily="18" charset="0"/>
                <a:cs typeface="+mn-cs"/>
                <a:hlinkClick r:id="rId4"/>
              </a:rPr>
              <a:t>https://pdfs.semanticscholar.org/d4b6/db08498b6279f4fe62930c1d758cd0144b16.pdf</a:t>
            </a:r>
            <a:r>
              <a:rPr lang="en-US" sz="1200" kern="1200" dirty="0">
                <a:solidFill>
                  <a:schemeClr val="tx1"/>
                </a:solidFill>
                <a:ea typeface="Baskerville" panose="02020502070401020303" pitchFamily="18" charset="0"/>
                <a:cs typeface="+mn-cs"/>
              </a:rPr>
              <a:t> </a:t>
            </a:r>
          </a:p>
          <a:p>
            <a:pPr marL="0">
              <a:buFont typeface="Arial" panose="020B0604020202020204" pitchFamily="34" charset="0"/>
              <a:buChar char="•"/>
            </a:pPr>
            <a:endParaRPr lang="en-US" sz="1700" kern="1200" dirty="0">
              <a:solidFill>
                <a:schemeClr val="tx1"/>
              </a:solidFill>
              <a:latin typeface="+mn-lt"/>
              <a:ea typeface="+mn-ea"/>
              <a:cs typeface="+mn-cs"/>
            </a:endParaRPr>
          </a:p>
        </p:txBody>
      </p:sp>
      <p:sp>
        <p:nvSpPr>
          <p:cNvPr id="5" name="Rectangle 9">
            <a:extLst>
              <a:ext uri="{FF2B5EF4-FFF2-40B4-BE49-F238E27FC236}">
                <a16:creationId xmlns:a16="http://schemas.microsoft.com/office/drawing/2014/main" id="{D6AA8A58-F87A-2644-A703-F97084F0A908}"/>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Rectangle 5">
            <a:extLst>
              <a:ext uri="{FF2B5EF4-FFF2-40B4-BE49-F238E27FC236}">
                <a16:creationId xmlns:a16="http://schemas.microsoft.com/office/drawing/2014/main" id="{75DFF73E-7F30-8D4C-8F86-40A8ACB66239}"/>
              </a:ext>
            </a:extLst>
          </p:cNvPr>
          <p:cNvSpPr/>
          <p:nvPr/>
        </p:nvSpPr>
        <p:spPr>
          <a:xfrm>
            <a:off x="2554513" y="6437269"/>
            <a:ext cx="7082971" cy="338554"/>
          </a:xfrm>
          <a:prstGeom prst="rect">
            <a:avLst/>
          </a:prstGeom>
        </p:spPr>
        <p:txBody>
          <a:bodyPr wrap="square">
            <a:spAutoFit/>
          </a:bodyPr>
          <a:lstStyle/>
          <a:p>
            <a:r>
              <a:rPr lang="en-US" sz="1600" b="1" dirty="0">
                <a:solidFill>
                  <a:schemeClr val="accent4">
                    <a:lumMod val="40000"/>
                    <a:lumOff val="60000"/>
                  </a:schemeClr>
                </a:solidFill>
              </a:rPr>
              <a:t>International Science and Nutrition Society – CURARE CAUSAM – ISNS 2021  </a:t>
            </a:r>
          </a:p>
        </p:txBody>
      </p:sp>
    </p:spTree>
    <p:extLst>
      <p:ext uri="{BB962C8B-B14F-4D97-AF65-F5344CB8AC3E}">
        <p14:creationId xmlns:p14="http://schemas.microsoft.com/office/powerpoint/2010/main" val="27432153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4" descr="Picture 4"/>
          <p:cNvPicPr>
            <a:picLocks noChangeAspect="1"/>
          </p:cNvPicPr>
          <p:nvPr/>
        </p:nvPicPr>
        <p:blipFill>
          <a:blip r:embed="rId3">
            <a:alphaModFix amt="40000"/>
          </a:blip>
          <a:srcRect r="11794" b="1"/>
          <a:stretch>
            <a:fillRect/>
          </a:stretch>
        </p:blipFill>
        <p:spPr>
          <a:xfrm>
            <a:off x="3286138" y="2039"/>
            <a:ext cx="9059841" cy="6855962"/>
          </a:xfrm>
          <a:prstGeom prst="rect">
            <a:avLst/>
          </a:prstGeom>
          <a:ln w="12700">
            <a:miter lim="400000"/>
          </a:ln>
        </p:spPr>
      </p:pic>
      <p:sp>
        <p:nvSpPr>
          <p:cNvPr id="150" name="Title 1"/>
          <p:cNvSpPr txBox="1">
            <a:spLocks noGrp="1"/>
          </p:cNvSpPr>
          <p:nvPr>
            <p:ph type="title"/>
          </p:nvPr>
        </p:nvSpPr>
        <p:spPr>
          <a:xfrm>
            <a:off x="6657592" y="1539509"/>
            <a:ext cx="5688388" cy="3367554"/>
          </a:xfrm>
          <a:prstGeom prst="rect">
            <a:avLst/>
          </a:prstGeom>
        </p:spPr>
        <p:txBody>
          <a:bodyPr anchor="b"/>
          <a:lstStyle/>
          <a:p>
            <a:pPr>
              <a:defRPr sz="5600"/>
            </a:pPr>
            <a:r>
              <a:t>Dr. Christina Rahm </a:t>
            </a:r>
            <a:br/>
            <a:r>
              <a:t>Chairman &amp; Founder ISNS</a:t>
            </a:r>
          </a:p>
        </p:txBody>
      </p:sp>
      <p:pic>
        <p:nvPicPr>
          <p:cNvPr id="151" name="Picture 2" descr="Picture 2"/>
          <p:cNvPicPr>
            <a:picLocks noChangeAspect="1"/>
          </p:cNvPicPr>
          <p:nvPr/>
        </p:nvPicPr>
        <p:blipFill>
          <a:blip r:embed="rId4"/>
          <a:srcRect r="2" b="10557"/>
          <a:stretch>
            <a:fillRect/>
          </a:stretch>
        </p:blipFill>
        <p:spPr>
          <a:xfrm>
            <a:off x="-1" y="2"/>
            <a:ext cx="6095605"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8"/>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2" name="Picture 3" descr="Picture 3"/>
          <p:cNvPicPr>
            <a:picLocks noChangeAspect="1"/>
          </p:cNvPicPr>
          <p:nvPr/>
        </p:nvPicPr>
        <p:blipFill>
          <a:blip r:embed="rId5"/>
          <a:stretch>
            <a:fillRect/>
          </a:stretch>
        </p:blipFill>
        <p:spPr>
          <a:xfrm>
            <a:off x="10306987" y="-127324"/>
            <a:ext cx="2038993" cy="1773898"/>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9C9DD-4F78-8140-A1D4-40B83D048D8A}"/>
              </a:ext>
            </a:extLst>
          </p:cNvPr>
          <p:cNvSpPr>
            <a:spLocks noGrp="1"/>
          </p:cNvSpPr>
          <p:nvPr>
            <p:ph type="title"/>
          </p:nvPr>
        </p:nvSpPr>
        <p:spPr>
          <a:xfrm>
            <a:off x="547915" y="681037"/>
            <a:ext cx="6462485" cy="1807305"/>
          </a:xfrm>
        </p:spPr>
        <p:txBody>
          <a:bodyPr vert="horz" lIns="91440" tIns="45720" rIns="91440" bIns="45720" rtlCol="0" anchor="ctr">
            <a:normAutofit fontScale="90000"/>
          </a:bodyPr>
          <a:lstStyle/>
          <a:p>
            <a:pPr>
              <a:spcBef>
                <a:spcPct val="0"/>
              </a:spcBef>
            </a:pPr>
            <a:r>
              <a:rPr lang="en-US" sz="3100" kern="1200" dirty="0">
                <a:solidFill>
                  <a:schemeClr val="tx1"/>
                </a:solidFill>
                <a:latin typeface="+mj-lt"/>
                <a:ea typeface="+mj-ea"/>
                <a:cs typeface="+mj-cs"/>
              </a:rPr>
              <a:t>Bioactive molecules from the Blue Lagoon: </a:t>
            </a:r>
            <a:r>
              <a:rPr lang="en-US" sz="3100" i="1" kern="1200" dirty="0">
                <a:solidFill>
                  <a:schemeClr val="tx1"/>
                </a:solidFill>
                <a:latin typeface="+mj-lt"/>
                <a:ea typeface="+mj-ea"/>
                <a:cs typeface="+mj-cs"/>
              </a:rPr>
              <a:t>in vitro</a:t>
            </a:r>
            <a:r>
              <a:rPr lang="en-US" sz="3100" kern="1200" dirty="0">
                <a:solidFill>
                  <a:schemeClr val="tx1"/>
                </a:solidFill>
                <a:latin typeface="+mj-lt"/>
                <a:ea typeface="+mj-ea"/>
                <a:cs typeface="+mj-cs"/>
              </a:rPr>
              <a:t> and </a:t>
            </a:r>
            <a:r>
              <a:rPr lang="en-US" sz="3100" i="1" kern="1200" dirty="0">
                <a:solidFill>
                  <a:schemeClr val="tx1"/>
                </a:solidFill>
                <a:latin typeface="+mj-lt"/>
                <a:ea typeface="+mj-ea"/>
                <a:cs typeface="+mj-cs"/>
              </a:rPr>
              <a:t>in vivo</a:t>
            </a:r>
            <a:r>
              <a:rPr lang="en-US" sz="3100" kern="1200" dirty="0">
                <a:solidFill>
                  <a:schemeClr val="tx1"/>
                </a:solidFill>
                <a:latin typeface="+mj-lt"/>
                <a:ea typeface="+mj-ea"/>
                <a:cs typeface="+mj-cs"/>
              </a:rPr>
              <a:t> assessment of silica mud and microalgae extracts for their effects on skin barrier function and prevention of skin ageing</a:t>
            </a:r>
            <a:br>
              <a:rPr lang="en-US" sz="3100" kern="1200" dirty="0">
                <a:solidFill>
                  <a:schemeClr val="tx1"/>
                </a:solidFill>
                <a:latin typeface="+mj-lt"/>
                <a:ea typeface="+mj-ea"/>
                <a:cs typeface="+mj-cs"/>
              </a:rPr>
            </a:br>
            <a:r>
              <a:rPr lang="en-US" sz="1400" kern="1200" dirty="0">
                <a:solidFill>
                  <a:schemeClr val="tx1"/>
                </a:solidFill>
                <a:latin typeface="+mj-lt"/>
                <a:ea typeface="+mj-ea"/>
                <a:cs typeface="+mj-cs"/>
                <a:hlinkClick r:id="rId2"/>
              </a:rPr>
              <a:t>Susanne Grether-Beck</a:t>
            </a:r>
            <a:r>
              <a:rPr lang="en-US" sz="1400" kern="1200" dirty="0">
                <a:solidFill>
                  <a:schemeClr val="tx1"/>
                </a:solidFill>
                <a:latin typeface="+mj-lt"/>
                <a:ea typeface="+mj-ea"/>
                <a:cs typeface="+mj-cs"/>
              </a:rPr>
              <a:t>, </a:t>
            </a:r>
            <a:r>
              <a:rPr lang="en-US" sz="1400" kern="1200" dirty="0">
                <a:solidFill>
                  <a:schemeClr val="tx1"/>
                </a:solidFill>
                <a:latin typeface="+mj-lt"/>
                <a:ea typeface="+mj-ea"/>
                <a:cs typeface="+mj-cs"/>
                <a:hlinkClick r:id="rId3"/>
              </a:rPr>
              <a:t>Kathrin Mühlberg</a:t>
            </a:r>
            <a:r>
              <a:rPr lang="en-US" sz="1400" kern="1200" dirty="0">
                <a:solidFill>
                  <a:schemeClr val="tx1"/>
                </a:solidFill>
                <a:latin typeface="+mj-lt"/>
                <a:ea typeface="+mj-ea"/>
                <a:cs typeface="+mj-cs"/>
              </a:rPr>
              <a:t>, </a:t>
            </a:r>
            <a:r>
              <a:rPr lang="en-US" sz="1400" kern="1200" dirty="0">
                <a:solidFill>
                  <a:schemeClr val="tx1"/>
                </a:solidFill>
                <a:latin typeface="+mj-lt"/>
                <a:ea typeface="+mj-ea"/>
                <a:cs typeface="+mj-cs"/>
                <a:hlinkClick r:id="rId4"/>
              </a:rPr>
              <a:t>Heidi Brenden</a:t>
            </a:r>
            <a:r>
              <a:rPr lang="en-US" sz="1400" kern="1200" dirty="0">
                <a:solidFill>
                  <a:schemeClr val="tx1"/>
                </a:solidFill>
                <a:latin typeface="+mj-lt"/>
                <a:ea typeface="+mj-ea"/>
                <a:cs typeface="+mj-cs"/>
              </a:rPr>
              <a:t>, </a:t>
            </a:r>
            <a:r>
              <a:rPr lang="en-US" sz="1400" kern="1200" dirty="0">
                <a:solidFill>
                  <a:schemeClr val="tx1"/>
                </a:solidFill>
                <a:latin typeface="+mj-lt"/>
                <a:ea typeface="+mj-ea"/>
                <a:cs typeface="+mj-cs"/>
                <a:hlinkClick r:id="rId5"/>
              </a:rPr>
              <a:t>Ingo Felsner</a:t>
            </a:r>
            <a:r>
              <a:rPr lang="en-US" sz="1400" kern="1200" dirty="0">
                <a:solidFill>
                  <a:schemeClr val="tx1"/>
                </a:solidFill>
                <a:latin typeface="+mj-lt"/>
                <a:ea typeface="+mj-ea"/>
                <a:cs typeface="+mj-cs"/>
              </a:rPr>
              <a:t>, </a:t>
            </a:r>
            <a:r>
              <a:rPr lang="en-US" sz="1400" kern="1200" dirty="0">
                <a:solidFill>
                  <a:schemeClr val="tx1"/>
                </a:solidFill>
                <a:latin typeface="+mj-lt"/>
                <a:ea typeface="+mj-ea"/>
                <a:cs typeface="+mj-cs"/>
                <a:hlinkClick r:id="rId6"/>
              </a:rPr>
              <a:t>Ása Brynjólfsdóttir</a:t>
            </a:r>
            <a:r>
              <a:rPr lang="en-US" sz="1400" kern="1200" dirty="0">
                <a:solidFill>
                  <a:schemeClr val="tx1"/>
                </a:solidFill>
                <a:latin typeface="+mj-lt"/>
                <a:ea typeface="+mj-ea"/>
                <a:cs typeface="+mj-cs"/>
              </a:rPr>
              <a:t>, </a:t>
            </a:r>
            <a:r>
              <a:rPr lang="en-US" sz="1400" kern="1200" dirty="0">
                <a:solidFill>
                  <a:schemeClr val="tx1"/>
                </a:solidFill>
                <a:latin typeface="+mj-lt"/>
                <a:ea typeface="+mj-ea"/>
                <a:cs typeface="+mj-cs"/>
                <a:hlinkClick r:id="rId7"/>
              </a:rPr>
              <a:t>Sigurbjörn Einarsson</a:t>
            </a:r>
            <a:r>
              <a:rPr lang="en-US" sz="1400" kern="1200" dirty="0">
                <a:solidFill>
                  <a:schemeClr val="tx1"/>
                </a:solidFill>
                <a:latin typeface="+mj-lt"/>
                <a:ea typeface="+mj-ea"/>
                <a:cs typeface="+mj-cs"/>
              </a:rPr>
              <a:t>, and </a:t>
            </a:r>
            <a:r>
              <a:rPr lang="en-US" sz="1400" kern="1200" dirty="0">
                <a:solidFill>
                  <a:schemeClr val="tx1"/>
                </a:solidFill>
                <a:latin typeface="+mj-lt"/>
                <a:ea typeface="+mj-ea"/>
                <a:cs typeface="+mj-cs"/>
                <a:hlinkClick r:id="rId8"/>
              </a:rPr>
              <a:t>Jean Krutmann</a:t>
            </a: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96A38B49-41E7-5D4F-9BC1-BE3E38E8D885}"/>
              </a:ext>
            </a:extLst>
          </p:cNvPr>
          <p:cNvSpPr>
            <a:spLocks noGrp="1"/>
          </p:cNvSpPr>
          <p:nvPr>
            <p:ph type="body" idx="1"/>
          </p:nvPr>
        </p:nvSpPr>
        <p:spPr>
          <a:xfrm>
            <a:off x="804797" y="3014334"/>
            <a:ext cx="4619621" cy="3843666"/>
          </a:xfrm>
        </p:spPr>
        <p:txBody>
          <a:bodyPr vert="horz" lIns="91440" tIns="45720" rIns="91440" bIns="45720" rtlCol="0">
            <a:normAutofit/>
          </a:bodyPr>
          <a:lstStyle/>
          <a:p>
            <a:pPr>
              <a:buFont typeface="Arial" panose="020B0604020202020204" pitchFamily="34" charset="0"/>
              <a:buChar char="•"/>
            </a:pPr>
            <a:r>
              <a:rPr lang="en-US" sz="1800" kern="1200" dirty="0">
                <a:solidFill>
                  <a:schemeClr val="tx1"/>
                </a:solidFill>
                <a:latin typeface="+mn-lt"/>
                <a:ea typeface="+mn-ea"/>
                <a:cs typeface="+mn-cs"/>
              </a:rPr>
              <a:t>Researchers reported that silica mud is capable of reducing </a:t>
            </a:r>
            <a:r>
              <a:rPr lang="en-US" sz="1800" kern="1200" dirty="0" err="1">
                <a:solidFill>
                  <a:schemeClr val="tx1"/>
                </a:solidFill>
                <a:latin typeface="+mn-lt"/>
                <a:ea typeface="+mn-ea"/>
                <a:cs typeface="+mn-cs"/>
              </a:rPr>
              <a:t>involucrin</a:t>
            </a:r>
            <a:r>
              <a:rPr lang="en-US" sz="1800" kern="1200" dirty="0">
                <a:solidFill>
                  <a:schemeClr val="tx1"/>
                </a:solidFill>
                <a:latin typeface="+mn-lt"/>
                <a:ea typeface="+mn-ea"/>
                <a:cs typeface="+mn-cs"/>
              </a:rPr>
              <a:t>, loricrin, transglutaminase-1 and filaggrin gene expression in primary human epidermal keratinocytes. It was also found to affect primary human dermal fibroblasts and induced collagen 1A1 and 1A2 gene expression in this cell type. These findings suggest silica’s potential to improve skin barrier function. </a:t>
            </a:r>
          </a:p>
          <a:p>
            <a:pPr marL="0" indent="0">
              <a:buNone/>
            </a:pP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hlinkClick r:id="rId9"/>
              </a:rPr>
              <a:t>https://onlinelibrary.wiley.com/doi/abs/10.1111/j.1600-0625.2007.00693.x</a:t>
            </a:r>
            <a:r>
              <a:rPr lang="en-US" sz="1200" kern="1200" dirty="0">
                <a:solidFill>
                  <a:schemeClr val="tx1"/>
                </a:solidFill>
                <a:latin typeface="+mn-lt"/>
                <a:ea typeface="+mn-ea"/>
                <a:cs typeface="+mn-cs"/>
              </a:rPr>
              <a:t> </a:t>
            </a:r>
          </a:p>
          <a:p>
            <a:pPr marL="0" indent="0">
              <a:buNone/>
            </a:pPr>
            <a:endParaRPr lang="en-US" sz="1700" kern="12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4597F2A3-1778-C448-81A8-800FFDDCB59C}"/>
              </a:ext>
            </a:extLst>
          </p:cNvPr>
          <p:cNvPicPr>
            <a:picLocks noChangeAspect="1"/>
          </p:cNvPicPr>
          <p:nvPr/>
        </p:nvPicPr>
        <p:blipFill rotWithShape="1">
          <a:blip r:embed="rId10"/>
          <a:srcRect l="29968" r="1199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Rectangle 9">
            <a:extLst>
              <a:ext uri="{FF2B5EF4-FFF2-40B4-BE49-F238E27FC236}">
                <a16:creationId xmlns:a16="http://schemas.microsoft.com/office/drawing/2014/main" id="{67B301DB-5825-9245-8C45-2BF6EF2A4CE8}"/>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Rectangle 4">
            <a:extLst>
              <a:ext uri="{FF2B5EF4-FFF2-40B4-BE49-F238E27FC236}">
                <a16:creationId xmlns:a16="http://schemas.microsoft.com/office/drawing/2014/main" id="{99418750-2EB1-784A-9347-67EB098596EA}"/>
              </a:ext>
            </a:extLst>
          </p:cNvPr>
          <p:cNvSpPr/>
          <p:nvPr/>
        </p:nvSpPr>
        <p:spPr>
          <a:xfrm>
            <a:off x="2743200" y="6459909"/>
            <a:ext cx="7721600" cy="338554"/>
          </a:xfrm>
          <a:prstGeom prst="rect">
            <a:avLst/>
          </a:prstGeom>
        </p:spPr>
        <p:txBody>
          <a:bodyPr wrap="square">
            <a:spAutoFit/>
          </a:bodyPr>
          <a:lstStyle/>
          <a:p>
            <a:r>
              <a:rPr lang="en-US" sz="1600" b="1" dirty="0">
                <a:solidFill>
                  <a:schemeClr val="accent4">
                    <a:lumMod val="40000"/>
                    <a:lumOff val="60000"/>
                  </a:schemeClr>
                </a:solidFill>
              </a:rPr>
              <a:t>International Science and Nutrition Society – CURARE CAUSAM – ISNS 2021  </a:t>
            </a:r>
          </a:p>
        </p:txBody>
      </p:sp>
    </p:spTree>
    <p:extLst>
      <p:ext uri="{BB962C8B-B14F-4D97-AF65-F5344CB8AC3E}">
        <p14:creationId xmlns:p14="http://schemas.microsoft.com/office/powerpoint/2010/main" val="303275619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EB89-9D29-9F4E-913E-733123651600}"/>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449387F3-D388-344C-8B09-9EA6B0BEDF51}"/>
              </a:ext>
            </a:extLst>
          </p:cNvPr>
          <p:cNvSpPr>
            <a:spLocks noGrp="1"/>
          </p:cNvSpPr>
          <p:nvPr>
            <p:ph type="body" idx="1"/>
          </p:nvPr>
        </p:nvSpPr>
        <p:spPr/>
        <p:txBody>
          <a:bodyPr>
            <a:normAutofit fontScale="85000" lnSpcReduction="20000"/>
          </a:bodyPr>
          <a:lstStyle/>
          <a:p>
            <a:pPr>
              <a:buFont typeface="Arial" panose="020B0604020202020204" pitchFamily="34" charset="0"/>
              <a:buChar char="•"/>
            </a:pPr>
            <a:r>
              <a:rPr lang="en-US" kern="1200" dirty="0">
                <a:solidFill>
                  <a:schemeClr val="tx1"/>
                </a:solidFill>
                <a:ea typeface="Baskerville" panose="02020502070401020303" pitchFamily="18" charset="0"/>
                <a:hlinkClick r:id="rId2"/>
              </a:rPr>
              <a:t>https://www.ncbi.nlm.nih.gov/labs/pmc/articles/PMC5816303/</a:t>
            </a:r>
            <a:endParaRPr lang="en-US" kern="1200" dirty="0">
              <a:solidFill>
                <a:schemeClr val="tx1"/>
              </a:solidFill>
              <a:ea typeface="Baskerville" panose="02020502070401020303" pitchFamily="18" charset="0"/>
            </a:endParaRPr>
          </a:p>
          <a:p>
            <a:pPr>
              <a:buFont typeface="Arial" panose="020B0604020202020204" pitchFamily="34" charset="0"/>
              <a:buChar char="•"/>
            </a:pPr>
            <a:r>
              <a:rPr lang="en-US" kern="1200" dirty="0">
                <a:solidFill>
                  <a:schemeClr val="tx1"/>
                </a:solidFill>
                <a:ea typeface="Baskerville" panose="02020502070401020303" pitchFamily="18" charset="0"/>
                <a:hlinkClick r:id="rId3"/>
              </a:rPr>
              <a:t>https://pubmed.ncbi.nlm.nih.gov/24082629/</a:t>
            </a:r>
            <a:r>
              <a:rPr lang="en-US" kern="1200" dirty="0">
                <a:solidFill>
                  <a:schemeClr val="tx1"/>
                </a:solidFill>
                <a:ea typeface="Baskerville" panose="02020502070401020303" pitchFamily="18" charset="0"/>
              </a:rPr>
              <a:t> </a:t>
            </a:r>
          </a:p>
          <a:p>
            <a:pPr>
              <a:buFont typeface="Arial" panose="020B0604020202020204" pitchFamily="34" charset="0"/>
              <a:buChar char="•"/>
            </a:pPr>
            <a:r>
              <a:rPr lang="en-US" kern="1200" dirty="0">
                <a:solidFill>
                  <a:schemeClr val="tx1"/>
                </a:solidFill>
                <a:ea typeface="Baskerville" panose="02020502070401020303" pitchFamily="18" charset="0"/>
                <a:hlinkClick r:id="rId4"/>
              </a:rPr>
              <a:t>https://pdfs.semanticscholar.org/d4b6/db08498b6279f4fe62930c1d758cd0144b16.pdf</a:t>
            </a:r>
            <a:r>
              <a:rPr lang="en-US" kern="1200" dirty="0">
                <a:solidFill>
                  <a:schemeClr val="tx1"/>
                </a:solidFill>
                <a:ea typeface="Baskerville" panose="02020502070401020303" pitchFamily="18" charset="0"/>
              </a:rPr>
              <a:t> </a:t>
            </a:r>
          </a:p>
          <a:p>
            <a:pPr>
              <a:buFont typeface="Arial" panose="020B0604020202020204" pitchFamily="34" charset="0"/>
              <a:buChar char="•"/>
            </a:pPr>
            <a:r>
              <a:rPr lang="pt-PT" u="sng" dirty="0">
                <a:hlinkClick r:id="rId5"/>
              </a:rPr>
              <a:t>https://www.psoriasis.org/psoriasis-statistics/</a:t>
            </a:r>
            <a:endParaRPr lang="en-US" u="sng" dirty="0"/>
          </a:p>
          <a:p>
            <a:pPr>
              <a:buFont typeface="Arial" panose="020B0604020202020204" pitchFamily="34" charset="0"/>
              <a:buChar char="•"/>
            </a:pPr>
            <a:r>
              <a:rPr lang="en-US" u="sng" dirty="0">
                <a:hlinkClick r:id="rId6"/>
              </a:rPr>
              <a:t>https://pubmed.ncbi.nlm.nih.gov/17658397/</a:t>
            </a:r>
            <a:r>
              <a:rPr lang="en-US" dirty="0"/>
              <a:t>. </a:t>
            </a:r>
          </a:p>
          <a:p>
            <a:pPr>
              <a:buFont typeface="Arial" panose="020B0604020202020204" pitchFamily="34" charset="0"/>
              <a:buChar char="•"/>
            </a:pPr>
            <a:r>
              <a:rPr lang="en-US" u="sng" dirty="0">
                <a:hlinkClick r:id="rId7"/>
              </a:rPr>
              <a:t>https://www.msdmanuals.com/professional/dermatologic-disorders/psoriasis-and-scaling-diseases/psoriasis</a:t>
            </a:r>
            <a:r>
              <a:rPr lang="en-US" dirty="0"/>
              <a:t> </a:t>
            </a:r>
          </a:p>
          <a:p>
            <a:pPr>
              <a:buFont typeface="Arial" panose="020B0604020202020204" pitchFamily="34" charset="0"/>
              <a:buChar char="•"/>
            </a:pPr>
            <a:r>
              <a:rPr lang="en-US" kern="1200" dirty="0">
                <a:solidFill>
                  <a:schemeClr val="tx1"/>
                </a:solidFill>
                <a:hlinkClick r:id="rId8"/>
              </a:rPr>
              <a:t>https://onlinelibrary.wiley.com/doi/abs/10.1111/j.1600-0625.2007.00693.x</a:t>
            </a:r>
            <a:r>
              <a:rPr lang="en-US" kern="1200" dirty="0">
                <a:solidFill>
                  <a:schemeClr val="tx1"/>
                </a:solidFill>
              </a:rPr>
              <a:t> </a:t>
            </a:r>
          </a:p>
          <a:p>
            <a:pPr marL="0" indent="0">
              <a:buNone/>
            </a:pPr>
            <a:endParaRPr lang="en-US" kern="1200" dirty="0">
              <a:solidFill>
                <a:schemeClr val="tx1"/>
              </a:solidFill>
              <a:ea typeface="Baskerville" panose="02020502070401020303" pitchFamily="18" charset="0"/>
            </a:endParaRPr>
          </a:p>
          <a:p>
            <a:pPr marL="0" indent="0">
              <a:buNone/>
            </a:pPr>
            <a:endParaRPr lang="en-US" kern="1200" dirty="0">
              <a:solidFill>
                <a:schemeClr val="tx1"/>
              </a:solidFill>
              <a:ea typeface="Baskerville" panose="02020502070401020303" pitchFamily="18" charset="0"/>
            </a:endParaRPr>
          </a:p>
          <a:p>
            <a:pPr marL="0" indent="0">
              <a:buNone/>
            </a:pPr>
            <a:r>
              <a:rPr lang="en-US" kern="1200" dirty="0">
                <a:solidFill>
                  <a:schemeClr val="tx1"/>
                </a:solidFill>
                <a:ea typeface="Baskerville" panose="02020502070401020303" pitchFamily="18" charset="0"/>
              </a:rPr>
              <a:t> </a:t>
            </a:r>
          </a:p>
          <a:p>
            <a:pPr marL="0" indent="0">
              <a:buNone/>
            </a:pPr>
            <a:endParaRPr lang="en-US" dirty="0"/>
          </a:p>
        </p:txBody>
      </p:sp>
      <p:sp>
        <p:nvSpPr>
          <p:cNvPr id="4" name="Rectangle 3">
            <a:extLst>
              <a:ext uri="{FF2B5EF4-FFF2-40B4-BE49-F238E27FC236}">
                <a16:creationId xmlns:a16="http://schemas.microsoft.com/office/drawing/2014/main" id="{2E80A7EC-3C22-5143-A485-6A5E2D731559}"/>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Rectangle 4">
            <a:extLst>
              <a:ext uri="{FF2B5EF4-FFF2-40B4-BE49-F238E27FC236}">
                <a16:creationId xmlns:a16="http://schemas.microsoft.com/office/drawing/2014/main" id="{7900E66A-C3A6-2549-A390-55A8EAA91418}"/>
              </a:ext>
            </a:extLst>
          </p:cNvPr>
          <p:cNvSpPr/>
          <p:nvPr/>
        </p:nvSpPr>
        <p:spPr>
          <a:xfrm>
            <a:off x="2728686" y="6459909"/>
            <a:ext cx="7358743" cy="338554"/>
          </a:xfrm>
          <a:prstGeom prst="rect">
            <a:avLst/>
          </a:prstGeom>
        </p:spPr>
        <p:txBody>
          <a:bodyPr wrap="square">
            <a:spAutoFit/>
          </a:bodyPr>
          <a:lstStyle/>
          <a:p>
            <a:r>
              <a:rPr lang="en-US" sz="1600" b="1" dirty="0">
                <a:solidFill>
                  <a:schemeClr val="accent4">
                    <a:lumMod val="40000"/>
                    <a:lumOff val="60000"/>
                  </a:schemeClr>
                </a:solidFill>
              </a:rPr>
              <a:t>International Science and Nutrition Society – CURARE CAUSAM – ISNS 2021  </a:t>
            </a:r>
          </a:p>
        </p:txBody>
      </p:sp>
    </p:spTree>
    <p:extLst>
      <p:ext uri="{BB962C8B-B14F-4D97-AF65-F5344CB8AC3E}">
        <p14:creationId xmlns:p14="http://schemas.microsoft.com/office/powerpoint/2010/main" val="27053709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 name="Rectangle 70"/>
          <p:cNvSpPr/>
          <p:nvPr/>
        </p:nvSpPr>
        <p:spPr>
          <a:xfrm>
            <a:off x="-1" y="0"/>
            <a:ext cx="12191697"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425" name="Picture 20" descr="Picture 20"/>
          <p:cNvPicPr>
            <a:picLocks noChangeAspect="1"/>
          </p:cNvPicPr>
          <p:nvPr/>
        </p:nvPicPr>
        <p:blipFill>
          <a:blip r:embed="rId3">
            <a:alphaModFix amt="50000"/>
          </a:blip>
          <a:srcRect l="4900" r="4900"/>
          <a:stretch>
            <a:fillRect/>
          </a:stretch>
        </p:blipFill>
        <p:spPr>
          <a:xfrm flipH="1">
            <a:off x="0" y="-2"/>
            <a:ext cx="12191694" cy="6857998"/>
          </a:xfrm>
          <a:prstGeom prst="rect">
            <a:avLst/>
          </a:prstGeom>
          <a:ln w="12700">
            <a:miter lim="400000"/>
          </a:ln>
        </p:spPr>
      </p:pic>
      <p:sp>
        <p:nvSpPr>
          <p:cNvPr id="426" name="Title 1"/>
          <p:cNvSpPr txBox="1">
            <a:spLocks noGrp="1"/>
          </p:cNvSpPr>
          <p:nvPr>
            <p:ph type="title"/>
          </p:nvPr>
        </p:nvSpPr>
        <p:spPr>
          <a:xfrm>
            <a:off x="5859482" y="2944295"/>
            <a:ext cx="5941976" cy="1166551"/>
          </a:xfrm>
          <a:prstGeom prst="rect">
            <a:avLst/>
          </a:prstGeom>
        </p:spPr>
        <p:txBody>
          <a:bodyPr anchor="b"/>
          <a:lstStyle>
            <a:lvl1pPr algn="ctr">
              <a:defRPr sz="5400">
                <a:solidFill>
                  <a:srgbClr val="000000"/>
                </a:solidFill>
              </a:defRPr>
            </a:lvl1pPr>
          </a:lstStyle>
          <a:p>
            <a:r>
              <a:t>Clare G. Harvey</a:t>
            </a:r>
          </a:p>
        </p:txBody>
      </p:sp>
      <p:sp>
        <p:nvSpPr>
          <p:cNvPr id="427"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428"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429" name="Picture 15" descr="Picture 15"/>
          <p:cNvPicPr>
            <a:picLocks noChangeAspect="1"/>
          </p:cNvPicPr>
          <p:nvPr/>
        </p:nvPicPr>
        <p:blipFill>
          <a:blip r:embed="rId5"/>
          <a:srcRect/>
          <a:stretch>
            <a:fillRect/>
          </a:stretch>
        </p:blipFill>
        <p:spPr>
          <a:xfrm>
            <a:off x="390542" y="791110"/>
            <a:ext cx="3931786" cy="547290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5"/>
                  <a:pt x="0" y="10800"/>
                </a:cubicBezTo>
                <a:cubicBezTo>
                  <a:pt x="0" y="16765"/>
                  <a:pt x="4834" y="21600"/>
                  <a:pt x="10799" y="21600"/>
                </a:cubicBezTo>
                <a:cubicBezTo>
                  <a:pt x="16764" y="21600"/>
                  <a:pt x="21600" y="16765"/>
                  <a:pt x="21600" y="10800"/>
                </a:cubicBezTo>
                <a:cubicBezTo>
                  <a:pt x="21600" y="4835"/>
                  <a:pt x="16763" y="0"/>
                  <a:pt x="10799" y="0"/>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426"/>
                                        </p:tgtEl>
                                        <p:attrNameLst>
                                          <p:attrName>style.visibility</p:attrName>
                                        </p:attrNameLst>
                                      </p:cBhvr>
                                      <p:to>
                                        <p:strVal val="visible"/>
                                      </p:to>
                                    </p:set>
                                    <p:animEffect transition="in" filter="dissolve">
                                      <p:cBhvr>
                                        <p:cTn id="7" dur="4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 name="Rectangle 70"/>
          <p:cNvSpPr/>
          <p:nvPr/>
        </p:nvSpPr>
        <p:spPr>
          <a:xfrm>
            <a:off x="-1" y="0"/>
            <a:ext cx="12191697"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434" name="Picture 20" descr="Picture 20"/>
          <p:cNvPicPr>
            <a:picLocks noChangeAspect="1"/>
          </p:cNvPicPr>
          <p:nvPr/>
        </p:nvPicPr>
        <p:blipFill>
          <a:blip r:embed="rId3">
            <a:alphaModFix amt="35000"/>
          </a:blip>
          <a:srcRect t="7706" b="7706"/>
          <a:stretch>
            <a:fillRect/>
          </a:stretch>
        </p:blipFill>
        <p:spPr>
          <a:xfrm flipH="1">
            <a:off x="0" y="-1"/>
            <a:ext cx="12191694" cy="6857997"/>
          </a:xfrm>
          <a:prstGeom prst="rect">
            <a:avLst/>
          </a:prstGeom>
          <a:ln w="12700">
            <a:miter lim="400000"/>
          </a:ln>
        </p:spPr>
      </p:pic>
      <p:sp>
        <p:nvSpPr>
          <p:cNvPr id="435" name="Title 1"/>
          <p:cNvSpPr txBox="1">
            <a:spLocks noGrp="1"/>
          </p:cNvSpPr>
          <p:nvPr>
            <p:ph type="title"/>
          </p:nvPr>
        </p:nvSpPr>
        <p:spPr>
          <a:xfrm>
            <a:off x="5859482" y="2944295"/>
            <a:ext cx="5941976" cy="1166551"/>
          </a:xfrm>
          <a:prstGeom prst="rect">
            <a:avLst/>
          </a:prstGeom>
        </p:spPr>
        <p:txBody>
          <a:bodyPr anchor="b"/>
          <a:lstStyle>
            <a:lvl1pPr algn="ctr">
              <a:defRPr sz="5400">
                <a:solidFill>
                  <a:srgbClr val="000000"/>
                </a:solidFill>
              </a:defRPr>
            </a:lvl1pPr>
          </a:lstStyle>
          <a:p>
            <a:r>
              <a:t>Kirsten G. Nærbø</a:t>
            </a:r>
          </a:p>
        </p:txBody>
      </p:sp>
      <p:sp>
        <p:nvSpPr>
          <p:cNvPr id="436" name="Freeform: Shape 72"/>
          <p:cNvSpPr/>
          <p:nvPr/>
        </p:nvSpPr>
        <p:spPr>
          <a:xfrm>
            <a:off x="-1" y="1"/>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437"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438" name="Picture 15" descr="Picture 15"/>
          <p:cNvPicPr>
            <a:picLocks noChangeAspect="1"/>
          </p:cNvPicPr>
          <p:nvPr/>
        </p:nvPicPr>
        <p:blipFill>
          <a:blip r:embed="rId5"/>
          <a:srcRect t="1" b="35998"/>
          <a:stretch>
            <a:fillRect/>
          </a:stretch>
        </p:blipFill>
        <p:spPr>
          <a:xfrm>
            <a:off x="93979" y="405510"/>
            <a:ext cx="4527448" cy="6273007"/>
          </a:xfrm>
          <a:custGeom>
            <a:avLst/>
            <a:gdLst/>
            <a:ahLst/>
            <a:cxnLst>
              <a:cxn ang="0">
                <a:pos x="wd2" y="hd2"/>
              </a:cxn>
              <a:cxn ang="5400000">
                <a:pos x="wd2" y="hd2"/>
              </a:cxn>
              <a:cxn ang="10800000">
                <a:pos x="wd2" y="hd2"/>
              </a:cxn>
              <a:cxn ang="16200000">
                <a:pos x="wd2" y="hd2"/>
              </a:cxn>
            </a:cxnLst>
            <a:rect l="0" t="0" r="r" b="b"/>
            <a:pathLst>
              <a:path w="21600" h="21600" extrusionOk="0">
                <a:moveTo>
                  <a:pt x="9350" y="0"/>
                </a:moveTo>
                <a:cubicBezTo>
                  <a:pt x="4071" y="712"/>
                  <a:pt x="0" y="5253"/>
                  <a:pt x="0" y="10751"/>
                </a:cubicBezTo>
                <a:cubicBezTo>
                  <a:pt x="0" y="16743"/>
                  <a:pt x="4835" y="21600"/>
                  <a:pt x="10800" y="21600"/>
                </a:cubicBezTo>
                <a:cubicBezTo>
                  <a:pt x="16765" y="21600"/>
                  <a:pt x="21600" y="16743"/>
                  <a:pt x="21600" y="10751"/>
                </a:cubicBezTo>
                <a:cubicBezTo>
                  <a:pt x="21600" y="5253"/>
                  <a:pt x="17529" y="712"/>
                  <a:pt x="12250" y="0"/>
                </a:cubicBezTo>
                <a:lnTo>
                  <a:pt x="9350" y="0"/>
                </a:ln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435"/>
                                        </p:tgtEl>
                                        <p:attrNameLst>
                                          <p:attrName>style.visibility</p:attrName>
                                        </p:attrNameLst>
                                      </p:cBhvr>
                                      <p:to>
                                        <p:strVal val="visible"/>
                                      </p:to>
                                    </p:set>
                                    <p:animEffect transition="in" filter="dissolve">
                                      <p:cBhvr>
                                        <p:cTn id="7" dur="4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F233E-436A-DE48-9D0B-54CAA3DAC5FD}"/>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spcBef>
                <a:spcPct val="0"/>
              </a:spcBef>
            </a:pPr>
            <a:r>
              <a:rPr lang="en-US" sz="5400" kern="1200">
                <a:solidFill>
                  <a:schemeClr val="tx1"/>
                </a:solidFill>
                <a:latin typeface="+mj-lt"/>
                <a:ea typeface="+mj-ea"/>
                <a:cs typeface="+mj-cs"/>
              </a:rPr>
              <a:t>THANK YOU FOR JOINING US TODAY!</a:t>
            </a:r>
          </a:p>
        </p:txBody>
      </p:sp>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0" descr="Content Placeholder 10">
            <a:extLst>
              <a:ext uri="{FF2B5EF4-FFF2-40B4-BE49-F238E27FC236}">
                <a16:creationId xmlns:a16="http://schemas.microsoft.com/office/drawing/2014/main" id="{413EC10A-2417-2849-AA74-6DC9EDC17B21}"/>
              </a:ext>
            </a:extLst>
          </p:cNvPr>
          <p:cNvPicPr>
            <a:picLocks noChangeAspect="1"/>
          </p:cNvPicPr>
          <p:nvPr/>
        </p:nvPicPr>
        <p:blipFill>
          <a:blip r:embed="rId2"/>
          <a:stretch>
            <a:fillRect/>
          </a:stretch>
        </p:blipFill>
        <p:spPr>
          <a:xfrm>
            <a:off x="5922492" y="991463"/>
            <a:ext cx="5536001" cy="4816320"/>
          </a:xfrm>
          <a:prstGeom prst="rect">
            <a:avLst/>
          </a:prstGeom>
        </p:spPr>
      </p:pic>
    </p:spTree>
    <p:extLst>
      <p:ext uri="{BB962C8B-B14F-4D97-AF65-F5344CB8AC3E}">
        <p14:creationId xmlns:p14="http://schemas.microsoft.com/office/powerpoint/2010/main" val="42998507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Rectangle 70"/>
          <p:cNvSpPr/>
          <p:nvPr/>
        </p:nvSpPr>
        <p:spPr>
          <a:xfrm>
            <a:off x="-1" y="0"/>
            <a:ext cx="12191697"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57" name="Picture 20" descr="Picture 20"/>
          <p:cNvPicPr>
            <a:picLocks noChangeAspect="1"/>
          </p:cNvPicPr>
          <p:nvPr/>
        </p:nvPicPr>
        <p:blipFill>
          <a:blip r:embed="rId3">
            <a:alphaModFix amt="50000"/>
          </a:blip>
          <a:srcRect t="29" r="10667"/>
          <a:stretch>
            <a:fillRect/>
          </a:stretch>
        </p:blipFill>
        <p:spPr>
          <a:xfrm>
            <a:off x="2926980" y="0"/>
            <a:ext cx="9264717" cy="6858000"/>
          </a:xfrm>
          <a:prstGeom prst="rect">
            <a:avLst/>
          </a:prstGeom>
          <a:ln w="12700">
            <a:miter lim="400000"/>
          </a:ln>
        </p:spPr>
      </p:pic>
      <p:sp>
        <p:nvSpPr>
          <p:cNvPr id="158" name="Title 1"/>
          <p:cNvSpPr txBox="1">
            <a:spLocks noGrp="1"/>
          </p:cNvSpPr>
          <p:nvPr>
            <p:ph type="title"/>
          </p:nvPr>
        </p:nvSpPr>
        <p:spPr>
          <a:xfrm>
            <a:off x="5859482" y="2944295"/>
            <a:ext cx="5941976" cy="1166551"/>
          </a:xfrm>
          <a:prstGeom prst="rect">
            <a:avLst/>
          </a:prstGeom>
        </p:spPr>
        <p:txBody>
          <a:bodyPr anchor="b"/>
          <a:lstStyle/>
          <a:p>
            <a:pPr algn="ctr">
              <a:defRPr sz="5400">
                <a:solidFill>
                  <a:srgbClr val="000000"/>
                </a:solidFill>
              </a:defRPr>
            </a:pPr>
            <a:r>
              <a:t>Dr. Tina </a:t>
            </a:r>
            <a:r>
              <a:rPr sz="6600"/>
              <a:t>Božičnik</a:t>
            </a:r>
          </a:p>
        </p:txBody>
      </p:sp>
      <p:sp>
        <p:nvSpPr>
          <p:cNvPr id="159"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160"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161" name="Picture 15" descr="Picture 15"/>
          <p:cNvPicPr>
            <a:picLocks noChangeAspect="1"/>
          </p:cNvPicPr>
          <p:nvPr/>
        </p:nvPicPr>
        <p:blipFill>
          <a:blip r:embed="rId5"/>
          <a:stretch>
            <a:fillRect/>
          </a:stretch>
        </p:blipFill>
        <p:spPr>
          <a:xfrm>
            <a:off x="-1314450" y="-252514"/>
            <a:ext cx="7108471" cy="71084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158"/>
                                        </p:tgtEl>
                                        <p:attrNameLst>
                                          <p:attrName>style.visibility</p:attrName>
                                        </p:attrNameLst>
                                      </p:cBhvr>
                                      <p:to>
                                        <p:strVal val="visible"/>
                                      </p:to>
                                    </p:set>
                                    <p:animEffect transition="in" filter="dissolve">
                                      <p:cBhvr>
                                        <p:cTn id="7" dur="4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25"/>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66" name="Title 1"/>
          <p:cNvSpPr txBox="1">
            <a:spLocks noGrp="1"/>
          </p:cNvSpPr>
          <p:nvPr>
            <p:ph type="title"/>
          </p:nvPr>
        </p:nvSpPr>
        <p:spPr>
          <a:xfrm>
            <a:off x="3246839" y="505649"/>
            <a:ext cx="6718963" cy="4378867"/>
          </a:xfrm>
          <a:prstGeom prst="rect">
            <a:avLst/>
          </a:prstGeom>
        </p:spPr>
        <p:txBody>
          <a:bodyPr anchor="b"/>
          <a:lstStyle/>
          <a:p>
            <a:pPr algn="ctr">
              <a:defRPr sz="4800"/>
            </a:pPr>
            <a:r>
              <a:t>ISNS Case Study</a:t>
            </a:r>
            <a:br/>
            <a:r>
              <a:t>Presented by: </a:t>
            </a:r>
            <a:br/>
            <a:br/>
            <a:r>
              <a:t>Dr. Tina Božičnik</a:t>
            </a:r>
          </a:p>
        </p:txBody>
      </p:sp>
      <p:sp>
        <p:nvSpPr>
          <p:cNvPr id="167" name="Content Placeholder 2"/>
          <p:cNvSpPr txBox="1">
            <a:spLocks noGrp="1"/>
          </p:cNvSpPr>
          <p:nvPr>
            <p:ph type="body" sz="half" idx="1"/>
          </p:nvPr>
        </p:nvSpPr>
        <p:spPr>
          <a:xfrm>
            <a:off x="5596500" y="2405894"/>
            <a:ext cx="5754899" cy="3014767"/>
          </a:xfrm>
          <a:prstGeom prst="rect">
            <a:avLst/>
          </a:prstGeom>
        </p:spPr>
        <p:txBody>
          <a:bodyPr/>
          <a:lstStyle>
            <a:lvl1pPr marL="0" indent="0">
              <a:buSzTx/>
              <a:buNone/>
              <a:defRPr sz="2000"/>
            </a:lvl1pPr>
          </a:lstStyle>
          <a:p>
            <a:r>
              <a:t> </a:t>
            </a:r>
          </a:p>
        </p:txBody>
      </p:sp>
      <p:sp>
        <p:nvSpPr>
          <p:cNvPr id="168" name="Rectangle 27"/>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169" name="Rectangle 29"/>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pic>
        <p:nvPicPr>
          <p:cNvPr id="170" name="Picture 14" descr="Picture 14"/>
          <p:cNvPicPr>
            <a:picLocks noChangeAspect="1"/>
          </p:cNvPicPr>
          <p:nvPr/>
        </p:nvPicPr>
        <p:blipFill>
          <a:blip r:embed="rId2"/>
          <a:stretch>
            <a:fillRect/>
          </a:stretch>
        </p:blipFill>
        <p:spPr>
          <a:xfrm>
            <a:off x="-48886" y="1549973"/>
            <a:ext cx="4259792" cy="3705967"/>
          </a:xfrm>
          <a:prstGeom prst="rect">
            <a:avLst/>
          </a:prstGeom>
          <a:ln w="12700">
            <a:miter lim="400000"/>
          </a:ln>
        </p:spPr>
      </p:pic>
      <p:sp>
        <p:nvSpPr>
          <p:cNvPr id="171" name="Rectangle 4"/>
          <p:cNvSpPr/>
          <p:nvPr/>
        </p:nvSpPr>
        <p:spPr>
          <a:xfrm>
            <a:off x="-2" y="-1"/>
            <a:ext cx="12192001"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8" tIns="45718" rIns="45718" bIns="45718" anchor="ctr"/>
          <a:lstStyle/>
          <a:p>
            <a:pPr algn="ctr">
              <a:defRPr>
                <a:solidFill>
                  <a:srgbClr val="FFFFFF"/>
                </a:solidFill>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118C4787-E7A5-3841-A062-07B470207CAC}"/>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173" name="Title 1"/>
          <p:cNvSpPr txBox="1">
            <a:spLocks noGrp="1"/>
          </p:cNvSpPr>
          <p:nvPr>
            <p:ph type="title"/>
          </p:nvPr>
        </p:nvSpPr>
        <p:spPr>
          <a:xfrm>
            <a:off x="309461" y="0"/>
            <a:ext cx="3995677" cy="1642973"/>
          </a:xfrm>
          <a:prstGeom prst="rect">
            <a:avLst/>
          </a:prstGeom>
        </p:spPr>
        <p:txBody>
          <a:bodyPr anchor="b"/>
          <a:lstStyle/>
          <a:p>
            <a:pPr algn="ctr" defTabSz="758951">
              <a:defRPr sz="3600"/>
            </a:pPr>
            <a:r>
              <a:rPr dirty="0"/>
              <a:t>PSORIASIS CHILD</a:t>
            </a:r>
            <a:br>
              <a:rPr dirty="0"/>
            </a:br>
            <a:endParaRPr dirty="0"/>
          </a:p>
        </p:txBody>
      </p:sp>
      <p:sp>
        <p:nvSpPr>
          <p:cNvPr id="174"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175" name="Picture 15" descr="Picture 15"/>
          <p:cNvPicPr>
            <a:picLocks noChangeAspect="1"/>
          </p:cNvPicPr>
          <p:nvPr/>
        </p:nvPicPr>
        <p:blipFill>
          <a:blip r:embed="rId2"/>
          <a:srcRect l="12590" r="11421"/>
          <a:stretch>
            <a:fillRect/>
          </a:stretch>
        </p:blipFill>
        <p:spPr>
          <a:xfrm>
            <a:off x="8845756" y="1004254"/>
            <a:ext cx="2826468" cy="4972642"/>
          </a:xfrm>
          <a:prstGeom prst="rect">
            <a:avLst/>
          </a:prstGeom>
          <a:ln w="12700">
            <a:miter lim="400000"/>
          </a:ln>
        </p:spPr>
      </p:pic>
      <p:sp>
        <p:nvSpPr>
          <p:cNvPr id="176" name="TextBox 2"/>
          <p:cNvSpPr txBox="1"/>
          <p:nvPr/>
        </p:nvSpPr>
        <p:spPr>
          <a:xfrm>
            <a:off x="731467" y="1298940"/>
            <a:ext cx="4446014" cy="5078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200"/>
            </a:pPr>
            <a:r>
              <a:rPr sz="2000" dirty="0"/>
              <a:t>Psoriasis is a common, chronic inflammatory disorder that affects the skin, nails, and joints of ~ 2.0%–3.5% of the general population.</a:t>
            </a:r>
            <a:r>
              <a:rPr lang="nb-NO" sz="2000" dirty="0"/>
              <a:t> </a:t>
            </a:r>
            <a:r>
              <a:rPr sz="2000" dirty="0"/>
              <a:t>Psoriasis begins in childhood in approximately one-third of the cases.</a:t>
            </a:r>
            <a:endParaRPr lang="en-US" sz="2000" dirty="0"/>
          </a:p>
          <a:p>
            <a:pPr>
              <a:defRPr sz="1200"/>
            </a:pPr>
            <a:endParaRPr sz="2000" dirty="0"/>
          </a:p>
          <a:p>
            <a:pPr>
              <a:defRPr sz="1200"/>
            </a:pPr>
            <a:r>
              <a:rPr sz="2000" b="1" dirty="0"/>
              <a:t>Comorbidities: </a:t>
            </a:r>
            <a:r>
              <a:rPr sz="2000" dirty="0"/>
              <a:t>Children suffering from psoriasis have a higher prevalence of obesity, diabetes mellitus, hypertension, juvenile arthritis, Crohn’s disease (CD), and psychiatric disorders. </a:t>
            </a:r>
          </a:p>
          <a:p>
            <a:pPr>
              <a:defRPr sz="1200"/>
            </a:pPr>
            <a:endParaRPr lang="en-US" sz="1200" dirty="0"/>
          </a:p>
          <a:p>
            <a:pPr>
              <a:defRPr sz="1200"/>
            </a:pPr>
            <a:endParaRPr lang="en-US" sz="1200" dirty="0"/>
          </a:p>
          <a:p>
            <a:pPr>
              <a:defRPr sz="1200"/>
            </a:pPr>
            <a:endParaRPr lang="en-US" sz="1200" dirty="0"/>
          </a:p>
          <a:p>
            <a:pPr>
              <a:defRPr sz="1200"/>
            </a:pPr>
            <a:r>
              <a:rPr lang="en-US" sz="1000" dirty="0"/>
              <a:t>Psoriasis in Children:</a:t>
            </a:r>
            <a:endParaRPr lang="en-US" sz="1000" dirty="0">
              <a:solidFill>
                <a:srgbClr val="222222"/>
              </a:solidFill>
            </a:endParaRPr>
          </a:p>
          <a:p>
            <a:pPr defTabSz="457200">
              <a:defRPr sz="1300">
                <a:latin typeface="Arial"/>
                <a:ea typeface="Arial"/>
                <a:cs typeface="Arial"/>
                <a:sym typeface="Arial"/>
              </a:defRPr>
            </a:pPr>
            <a:r>
              <a:rPr lang="en-US" sz="1000" dirty="0"/>
              <a:t>R Pinson, B </a:t>
            </a:r>
            <a:r>
              <a:rPr lang="en-US" sz="1000" dirty="0" err="1"/>
              <a:t>Sotoodian</a:t>
            </a:r>
            <a:r>
              <a:rPr lang="en-US" sz="1000" dirty="0"/>
              <a:t>, L </a:t>
            </a:r>
            <a:r>
              <a:rPr lang="en-US" sz="1000" dirty="0" err="1"/>
              <a:t>Fiorillo</a:t>
            </a:r>
            <a:r>
              <a:rPr lang="en-US" sz="1000" dirty="0"/>
              <a:t> - </a:t>
            </a:r>
            <a:r>
              <a:rPr lang="en-US" sz="1000" b="1" dirty="0"/>
              <a:t>Psoriasis </a:t>
            </a:r>
            <a:r>
              <a:rPr lang="en-US" sz="1000" dirty="0"/>
              <a:t>(Auckland, NZ), 2016 - </a:t>
            </a:r>
            <a:r>
              <a:rPr lang="en-US" sz="1000" dirty="0" err="1"/>
              <a:t>ncbi.nlm.nih.gov</a:t>
            </a:r>
            <a:endParaRPr lang="en-US" sz="1000" dirty="0"/>
          </a:p>
          <a:p>
            <a:pPr>
              <a:defRPr sz="1200"/>
            </a:pPr>
            <a:endParaRPr dirty="0"/>
          </a:p>
        </p:txBody>
      </p:sp>
      <p:pic>
        <p:nvPicPr>
          <p:cNvPr id="177" name="Picture 8" descr="Picture 8"/>
          <p:cNvPicPr>
            <a:picLocks noChangeAspect="1"/>
          </p:cNvPicPr>
          <p:nvPr/>
        </p:nvPicPr>
        <p:blipFill>
          <a:blip r:embed="rId3"/>
          <a:stretch>
            <a:fillRect/>
          </a:stretch>
        </p:blipFill>
        <p:spPr>
          <a:xfrm>
            <a:off x="5450311" y="1004254"/>
            <a:ext cx="3279983" cy="2455604"/>
          </a:xfrm>
          <a:prstGeom prst="rect">
            <a:avLst/>
          </a:prstGeom>
          <a:ln w="12700">
            <a:miter lim="400000"/>
          </a:ln>
        </p:spPr>
      </p:pic>
      <p:sp>
        <p:nvSpPr>
          <p:cNvPr id="178" name="Rectangle 9"/>
          <p:cNvSpPr/>
          <p:nvPr/>
        </p:nvSpPr>
        <p:spPr>
          <a:xfrm>
            <a:off x="6636305" y="1684166"/>
            <a:ext cx="1731449" cy="283160"/>
          </a:xfrm>
          <a:prstGeom prst="rect">
            <a:avLst/>
          </a:prstGeom>
          <a:solidFill>
            <a:srgbClr val="FFFFFF"/>
          </a:solidFill>
          <a:ln w="12700">
            <a:miter lim="400000"/>
          </a:ln>
        </p:spPr>
        <p:txBody>
          <a:bodyPr lIns="45718" tIns="45718" rIns="45718" bIns="45718" anchor="ctr"/>
          <a:lstStyle/>
          <a:p>
            <a:pPr algn="ctr"/>
            <a:endParaRPr/>
          </a:p>
        </p:txBody>
      </p:sp>
      <p:pic>
        <p:nvPicPr>
          <p:cNvPr id="179" name="Picture 12" descr="Picture 12"/>
          <p:cNvPicPr>
            <a:picLocks noChangeAspect="1"/>
          </p:cNvPicPr>
          <p:nvPr/>
        </p:nvPicPr>
        <p:blipFill>
          <a:blip r:embed="rId4"/>
          <a:stretch>
            <a:fillRect/>
          </a:stretch>
        </p:blipFill>
        <p:spPr>
          <a:xfrm>
            <a:off x="5450311" y="3521292"/>
            <a:ext cx="3279983" cy="2455604"/>
          </a:xfrm>
          <a:prstGeom prst="rect">
            <a:avLst/>
          </a:prstGeom>
          <a:ln w="12700">
            <a:miter lim="400000"/>
          </a:ln>
        </p:spPr>
      </p:pic>
      <p:pic>
        <p:nvPicPr>
          <p:cNvPr id="180" name="Content Placeholder 10" descr="Content Placeholder 10"/>
          <p:cNvPicPr>
            <a:picLocks noChangeAspect="1"/>
          </p:cNvPicPr>
          <p:nvPr/>
        </p:nvPicPr>
        <p:blipFill>
          <a:blip r:embed="rId5"/>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9"/>
          <p:cNvSpPr/>
          <p:nvPr/>
        </p:nvSpPr>
        <p:spPr>
          <a:xfrm rot="10800000" flipH="1">
            <a:off x="0" y="63819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dirty="0"/>
          </a:p>
        </p:txBody>
      </p:sp>
      <p:sp>
        <p:nvSpPr>
          <p:cNvPr id="183" name="Title 1"/>
          <p:cNvSpPr txBox="1">
            <a:spLocks noGrp="1"/>
          </p:cNvSpPr>
          <p:nvPr>
            <p:ph type="title"/>
          </p:nvPr>
        </p:nvSpPr>
        <p:spPr>
          <a:xfrm>
            <a:off x="224891" y="215011"/>
            <a:ext cx="3995677" cy="1034786"/>
          </a:xfrm>
          <a:prstGeom prst="rect">
            <a:avLst/>
          </a:prstGeom>
        </p:spPr>
        <p:txBody>
          <a:bodyPr anchor="b"/>
          <a:lstStyle/>
          <a:p>
            <a:pPr defTabSz="758951">
              <a:defRPr sz="3200"/>
            </a:pPr>
            <a:r>
              <a:t>PSORIASIS CHILD</a:t>
            </a:r>
            <a:br/>
            <a:endParaRPr/>
          </a:p>
        </p:txBody>
      </p:sp>
      <p:sp>
        <p:nvSpPr>
          <p:cNvPr id="184"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185" name="Picture 15" descr="Picture 15"/>
          <p:cNvPicPr>
            <a:picLocks noChangeAspect="1"/>
          </p:cNvPicPr>
          <p:nvPr/>
        </p:nvPicPr>
        <p:blipFill>
          <a:blip r:embed="rId2"/>
          <a:srcRect l="12590" r="11421"/>
          <a:stretch>
            <a:fillRect/>
          </a:stretch>
        </p:blipFill>
        <p:spPr>
          <a:xfrm>
            <a:off x="8845756" y="1004254"/>
            <a:ext cx="2826468" cy="4972642"/>
          </a:xfrm>
          <a:prstGeom prst="rect">
            <a:avLst/>
          </a:prstGeom>
          <a:ln w="12700">
            <a:miter lim="400000"/>
          </a:ln>
        </p:spPr>
      </p:pic>
      <p:sp>
        <p:nvSpPr>
          <p:cNvPr id="186" name="TextBox 2"/>
          <p:cNvSpPr txBox="1"/>
          <p:nvPr/>
        </p:nvSpPr>
        <p:spPr>
          <a:xfrm>
            <a:off x="217925" y="1188744"/>
            <a:ext cx="5116924" cy="5247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200"/>
            </a:pPr>
            <a:r>
              <a:rPr sz="1600" dirty="0"/>
              <a:t>Presentation of skin lesions in 4-year old girl a few months before the scalp lesions appeared. </a:t>
            </a:r>
          </a:p>
          <a:p>
            <a:pPr>
              <a:defRPr sz="1200"/>
            </a:pPr>
            <a:endParaRPr sz="1600" dirty="0"/>
          </a:p>
          <a:p>
            <a:pPr>
              <a:defRPr sz="1200"/>
            </a:pPr>
            <a:r>
              <a:rPr sz="1600" dirty="0"/>
              <a:t>Eczema?</a:t>
            </a:r>
          </a:p>
          <a:p>
            <a:pPr>
              <a:defRPr sz="1200"/>
            </a:pPr>
            <a:endParaRPr sz="1600" dirty="0"/>
          </a:p>
          <a:p>
            <a:pPr>
              <a:defRPr sz="1000"/>
            </a:pPr>
            <a:r>
              <a:rPr sz="1600" dirty="0"/>
              <a:t>There is a widespread belief that psoriasis (Ps) and atopic dermatitis (AD) are clinically mutually exclusive. A prospective study was undertaken to record the concurrent and/or consecutive coincidence of the two conditions and any shared clinical features. Patients attending a dermatology clinic were systematically examined for the presence of Ps and/or AD. Nine hundred and eighty-three patients were studied – 428 with Ps, 224 with AD, 45 with both Ps and AD, and 286 controls. Of AD patients 16.7% had Ps, and 9.5% of Ps patients had AD. In consecutive occurrences, </a:t>
            </a:r>
            <a:r>
              <a:rPr sz="1600" dirty="0">
                <a:solidFill>
                  <a:srgbClr val="FF2600"/>
                </a:solidFill>
              </a:rPr>
              <a:t>Ps generally followed AD</a:t>
            </a:r>
            <a:r>
              <a:rPr sz="1600" dirty="0"/>
              <a:t>. The ratio of concurrent to consecutive incidences was 3:1. The two diseases are shown not to be mutually exclusive and may coexist in the same individual.</a:t>
            </a:r>
            <a:endParaRPr lang="en-US" sz="1600" dirty="0"/>
          </a:p>
          <a:p>
            <a:pPr>
              <a:defRPr sz="1000"/>
            </a:pPr>
            <a:endParaRPr lang="en-US" sz="1600" dirty="0"/>
          </a:p>
          <a:p>
            <a:pPr>
              <a:defRPr sz="1000"/>
            </a:pPr>
            <a:r>
              <a:rPr dirty="0"/>
              <a:t>Dermatology 1992;184:265–270</a:t>
            </a:r>
          </a:p>
          <a:p>
            <a:pPr defTabSz="457200">
              <a:defRPr sz="500" b="1" u="sng">
                <a:solidFill>
                  <a:srgbClr val="0563C1"/>
                </a:solidFill>
                <a:uFill>
                  <a:solidFill>
                    <a:srgbClr val="0563C1"/>
                  </a:solidFill>
                </a:uFill>
                <a:latin typeface="Verdana"/>
                <a:ea typeface="Verdana"/>
                <a:cs typeface="Verdana"/>
                <a:sym typeface="Verdana"/>
              </a:defRPr>
            </a:pPr>
            <a:r>
              <a:rPr dirty="0">
                <a:solidFill>
                  <a:srgbClr val="0000FF"/>
                </a:solidFill>
                <a:uFill>
                  <a:solidFill>
                    <a:srgbClr val="0000FF"/>
                  </a:solidFill>
                </a:uFill>
                <a:hlinkClick r:id="rId3"/>
              </a:rPr>
              <a:t>Concomitance of Psoriasis and Atopic Dermatitis </a:t>
            </a:r>
            <a:r>
              <a:rPr dirty="0">
                <a:solidFill>
                  <a:srgbClr val="333333"/>
                </a:solidFill>
                <a:uFillTx/>
              </a:rPr>
              <a:t>Beer W.E., Smith A.E., </a:t>
            </a:r>
            <a:r>
              <a:rPr dirty="0" err="1">
                <a:solidFill>
                  <a:srgbClr val="333333"/>
                </a:solidFill>
                <a:uFillTx/>
              </a:rPr>
              <a:t>Kassab</a:t>
            </a:r>
            <a:r>
              <a:rPr dirty="0">
                <a:solidFill>
                  <a:srgbClr val="333333"/>
                </a:solidFill>
                <a:uFillTx/>
              </a:rPr>
              <a:t> J.Y., Smith P.H.S. et al.</a:t>
            </a:r>
          </a:p>
        </p:txBody>
      </p:sp>
      <p:pic>
        <p:nvPicPr>
          <p:cNvPr id="187" name="Picture 8" descr="Picture 8"/>
          <p:cNvPicPr>
            <a:picLocks noChangeAspect="1"/>
          </p:cNvPicPr>
          <p:nvPr/>
        </p:nvPicPr>
        <p:blipFill>
          <a:blip r:embed="rId4"/>
          <a:stretch>
            <a:fillRect/>
          </a:stretch>
        </p:blipFill>
        <p:spPr>
          <a:xfrm>
            <a:off x="5450311" y="1004254"/>
            <a:ext cx="3279983" cy="2455604"/>
          </a:xfrm>
          <a:prstGeom prst="rect">
            <a:avLst/>
          </a:prstGeom>
          <a:ln w="12700">
            <a:miter lim="400000"/>
          </a:ln>
        </p:spPr>
      </p:pic>
      <p:sp>
        <p:nvSpPr>
          <p:cNvPr id="188" name="Rectangle 9"/>
          <p:cNvSpPr/>
          <p:nvPr/>
        </p:nvSpPr>
        <p:spPr>
          <a:xfrm>
            <a:off x="6636305" y="1684166"/>
            <a:ext cx="1731449" cy="283160"/>
          </a:xfrm>
          <a:prstGeom prst="rect">
            <a:avLst/>
          </a:prstGeom>
          <a:solidFill>
            <a:srgbClr val="FFFFFF"/>
          </a:solidFill>
          <a:ln w="12700">
            <a:miter lim="400000"/>
          </a:ln>
        </p:spPr>
        <p:txBody>
          <a:bodyPr lIns="45718" tIns="45718" rIns="45718" bIns="45718" anchor="ctr"/>
          <a:lstStyle/>
          <a:p>
            <a:pPr algn="ctr"/>
            <a:endParaRPr/>
          </a:p>
        </p:txBody>
      </p:sp>
      <p:pic>
        <p:nvPicPr>
          <p:cNvPr id="189" name="Picture 12" descr="Picture 12"/>
          <p:cNvPicPr>
            <a:picLocks noChangeAspect="1"/>
          </p:cNvPicPr>
          <p:nvPr/>
        </p:nvPicPr>
        <p:blipFill>
          <a:blip r:embed="rId5"/>
          <a:stretch>
            <a:fillRect/>
          </a:stretch>
        </p:blipFill>
        <p:spPr>
          <a:xfrm>
            <a:off x="5450311" y="3521292"/>
            <a:ext cx="3279983" cy="2455604"/>
          </a:xfrm>
          <a:prstGeom prst="rect">
            <a:avLst/>
          </a:prstGeom>
          <a:ln w="12700">
            <a:miter lim="400000"/>
          </a:ln>
        </p:spPr>
      </p:pic>
      <p:pic>
        <p:nvPicPr>
          <p:cNvPr id="190" name="Content Placeholder 10" descr="Content Placeholder 10"/>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9"/>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193" name="Title 1"/>
          <p:cNvSpPr txBox="1">
            <a:spLocks noGrp="1"/>
          </p:cNvSpPr>
          <p:nvPr>
            <p:ph type="title"/>
          </p:nvPr>
        </p:nvSpPr>
        <p:spPr>
          <a:xfrm>
            <a:off x="157159" y="201872"/>
            <a:ext cx="3995677" cy="1225946"/>
          </a:xfrm>
          <a:prstGeom prst="rect">
            <a:avLst/>
          </a:prstGeom>
        </p:spPr>
        <p:txBody>
          <a:bodyPr anchor="b"/>
          <a:lstStyle/>
          <a:p>
            <a:pPr algn="ctr" defTabSz="758951">
              <a:defRPr sz="3600"/>
            </a:pPr>
            <a:r>
              <a:rPr dirty="0"/>
              <a:t>PSORIASIS CHILD</a:t>
            </a:r>
            <a:br>
              <a:rPr dirty="0"/>
            </a:br>
            <a:endParaRPr dirty="0"/>
          </a:p>
        </p:txBody>
      </p:sp>
      <p:sp>
        <p:nvSpPr>
          <p:cNvPr id="194" name="TextBox 5"/>
          <p:cNvSpPr txBox="1"/>
          <p:nvPr/>
        </p:nvSpPr>
        <p:spPr>
          <a:xfrm>
            <a:off x="0" y="6444519"/>
            <a:ext cx="1219200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E2D5A7"/>
                </a:solidFill>
              </a:defRPr>
            </a:lvl1pPr>
          </a:lstStyle>
          <a:p>
            <a:r>
              <a:t>International Science and Nutrition Society – CURARE CAUSAM – ISNS 2021  </a:t>
            </a:r>
          </a:p>
        </p:txBody>
      </p:sp>
      <p:pic>
        <p:nvPicPr>
          <p:cNvPr id="195" name="image0 (2).jpeg" descr="image0 (2).jpeg"/>
          <p:cNvPicPr>
            <a:picLocks noChangeAspect="1"/>
          </p:cNvPicPr>
          <p:nvPr/>
        </p:nvPicPr>
        <p:blipFill>
          <a:blip r:embed="rId2"/>
          <a:srcRect l="9795" r="9795"/>
          <a:stretch>
            <a:fillRect/>
          </a:stretch>
        </p:blipFill>
        <p:spPr>
          <a:xfrm>
            <a:off x="8600441" y="991554"/>
            <a:ext cx="2939832" cy="4874783"/>
          </a:xfrm>
          <a:prstGeom prst="rect">
            <a:avLst/>
          </a:prstGeom>
          <a:ln w="12700">
            <a:miter lim="400000"/>
          </a:ln>
        </p:spPr>
      </p:pic>
      <p:pic>
        <p:nvPicPr>
          <p:cNvPr id="196" name="Content Placeholder 10" descr="Content Placeholder 10"/>
          <p:cNvPicPr>
            <a:picLocks noChangeAspect="1"/>
          </p:cNvPicPr>
          <p:nvPr/>
        </p:nvPicPr>
        <p:blipFill>
          <a:blip r:embed="rId3"/>
          <a:stretch>
            <a:fillRect/>
          </a:stretch>
        </p:blipFill>
        <p:spPr>
          <a:xfrm>
            <a:off x="10396390" y="5340362"/>
            <a:ext cx="1888498" cy="1642971"/>
          </a:xfrm>
          <a:prstGeom prst="rect">
            <a:avLst/>
          </a:prstGeom>
          <a:ln w="12700">
            <a:miter lim="400000"/>
          </a:ln>
        </p:spPr>
      </p:pic>
      <p:sp>
        <p:nvSpPr>
          <p:cNvPr id="197" name="TextBox 2"/>
          <p:cNvSpPr txBox="1"/>
          <p:nvPr/>
        </p:nvSpPr>
        <p:spPr>
          <a:xfrm>
            <a:off x="610276" y="991554"/>
            <a:ext cx="4517777" cy="470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5600">
              <a:defRPr sz="1700">
                <a:latin typeface="Helvetica Neue"/>
                <a:ea typeface="Helvetica Neue"/>
                <a:cs typeface="Helvetica Neue"/>
                <a:sym typeface="Helvetica Neue"/>
              </a:defRPr>
            </a:pPr>
            <a:r>
              <a:rPr sz="2000" dirty="0">
                <a:latin typeface="Calibri" panose="020F0502020204030204" pitchFamily="34" charset="0"/>
                <a:cs typeface="Calibri" panose="020F0502020204030204" pitchFamily="34" charset="0"/>
              </a:rPr>
              <a:t>April 2021</a:t>
            </a:r>
          </a:p>
          <a:p>
            <a:pPr defTabSz="355600">
              <a:defRPr sz="1700">
                <a:latin typeface="Helvetica Neue"/>
                <a:ea typeface="Helvetica Neue"/>
                <a:cs typeface="Helvetica Neue"/>
                <a:sym typeface="Helvetica Neue"/>
              </a:defRPr>
            </a:pPr>
            <a:endParaRPr sz="2000" dirty="0">
              <a:latin typeface="Calibri" panose="020F0502020204030204" pitchFamily="34" charset="0"/>
              <a:cs typeface="Calibri" panose="020F0502020204030204" pitchFamily="34" charset="0"/>
            </a:endParaRPr>
          </a:p>
          <a:p>
            <a:pPr defTabSz="355600">
              <a:defRPr sz="1500">
                <a:latin typeface="Helvetica Neue"/>
                <a:ea typeface="Helvetica Neue"/>
                <a:cs typeface="Helvetica Neue"/>
                <a:sym typeface="Helvetica Neue"/>
              </a:defRPr>
            </a:pPr>
            <a:r>
              <a:rPr sz="2000" dirty="0">
                <a:latin typeface="Calibri" panose="020F0502020204030204" pitchFamily="34" charset="0"/>
                <a:cs typeface="Calibri" panose="020F0502020204030204" pitchFamily="34" charset="0"/>
              </a:rPr>
              <a:t>4-year old girl was treated for fungal infection on her scalp. During the treatment her dermatologist performed additional tests because of high suspicion of scalp psoriasis, due to red patches of skin covered with thick silvery scales, positioned on her scalp, later progressed to scalp alopecia. Her initial treatment included topical corticosteroids, used for 5 days only, with no significant changes on the skin and </a:t>
            </a:r>
            <a:r>
              <a:rPr sz="2000" dirty="0" err="1">
                <a:latin typeface="Calibri" panose="020F0502020204030204" pitchFamily="34" charset="0"/>
                <a:cs typeface="Calibri" panose="020F0502020204030204" pitchFamily="34" charset="0"/>
              </a:rPr>
              <a:t>terbinafin</a:t>
            </a:r>
            <a:r>
              <a:rPr sz="2000" dirty="0">
                <a:latin typeface="Calibri" panose="020F0502020204030204" pitchFamily="34" charset="0"/>
                <a:cs typeface="Calibri" panose="020F0502020204030204" pitchFamily="34" charset="0"/>
              </a:rPr>
              <a:t> topically for treatment of suspected fungal infection - used only for a few days.</a:t>
            </a:r>
          </a:p>
        </p:txBody>
      </p:sp>
      <p:pic>
        <p:nvPicPr>
          <p:cNvPr id="198" name="Picture 6" descr="Picture 6"/>
          <p:cNvPicPr>
            <a:picLocks noChangeAspect="1"/>
          </p:cNvPicPr>
          <p:nvPr/>
        </p:nvPicPr>
        <p:blipFill>
          <a:blip r:embed="rId4"/>
          <a:stretch>
            <a:fillRect/>
          </a:stretch>
        </p:blipFill>
        <p:spPr>
          <a:xfrm rot="16200000">
            <a:off x="5734051" y="654048"/>
            <a:ext cx="2374902" cy="3175002"/>
          </a:xfrm>
          <a:prstGeom prst="rect">
            <a:avLst/>
          </a:prstGeom>
          <a:ln w="12700">
            <a:miter lim="400000"/>
          </a:ln>
        </p:spPr>
      </p:pic>
      <p:pic>
        <p:nvPicPr>
          <p:cNvPr id="199" name="Picture 24" descr="Picture 24"/>
          <p:cNvPicPr>
            <a:picLocks noChangeAspect="1"/>
          </p:cNvPicPr>
          <p:nvPr/>
        </p:nvPicPr>
        <p:blipFill>
          <a:blip r:embed="rId5"/>
          <a:stretch>
            <a:fillRect/>
          </a:stretch>
        </p:blipFill>
        <p:spPr>
          <a:xfrm rot="16200000">
            <a:off x="5734051" y="3091383"/>
            <a:ext cx="2374902" cy="317500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TotalTime>
  <Words>2673</Words>
  <Application>Microsoft Macintosh PowerPoint</Application>
  <PresentationFormat>Widescreen</PresentationFormat>
  <Paragraphs>162</Paragraphs>
  <Slides>44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Helvetica</vt:lpstr>
      <vt:lpstr>Verdana</vt:lpstr>
      <vt:lpstr>Office Theme</vt:lpstr>
      <vt:lpstr>Science with Dr. Christina Rahm   We will get started shortly.</vt:lpstr>
      <vt:lpstr>Medical Disclaimer:  </vt:lpstr>
      <vt:lpstr>Dr. Dori Naerbo, Ph.D. </vt:lpstr>
      <vt:lpstr>Dr. Christina Rahm  Chairman &amp; Founder ISNS</vt:lpstr>
      <vt:lpstr>Dr. Tina Božičnik</vt:lpstr>
      <vt:lpstr>ISNS Case Study Presented by:   Dr. Tina Božičnik</vt:lpstr>
      <vt:lpstr>PSORIASIS CHILD </vt:lpstr>
      <vt:lpstr>PSORIASIS CHILD </vt:lpstr>
      <vt:lpstr>PSORIASIS CHILD </vt:lpstr>
      <vt:lpstr>PSORIASIS CHILD </vt:lpstr>
      <vt:lpstr>PSORIASIS CHILD </vt:lpstr>
      <vt:lpstr>PSORIASIS CHILD </vt:lpstr>
      <vt:lpstr>PSORIASIS CHILD </vt:lpstr>
      <vt:lpstr>PSORIASIS CHILD </vt:lpstr>
      <vt:lpstr>PSORIASIS CHILD </vt:lpstr>
      <vt:lpstr>PowerPoint Presentation</vt:lpstr>
      <vt:lpstr>PowerPoint Presentation</vt:lpstr>
      <vt:lpstr>PSORIASIS CHILD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April 2021 - January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Curcumin in Psoriasis Veronica Di Nardo, Serena Gianfaldoni, Georgi Tchernev, Uwe Wollina, Victoria Barygina, Jacopo Lotti,1 Farah Daaboul, and Torello Lotti </vt:lpstr>
      <vt:lpstr>Antipsoriatic activity and cytotoxicity of ethanolic extract of Nigella sativa seeds Lalitha Priyanka Dwarampudi , Dhanabal Palaniswamy, Muruganantham Nithyanantham, P S Raghu </vt:lpstr>
      <vt:lpstr>Trace Elements Homeostatic imbalance in Mild and Severe Psoriasis: A New Insight In Biomarker Diagnostic Value For Psoriasis Nagat Sobhy Mohamad    </vt:lpstr>
      <vt:lpstr>Bioactive molecules from the Blue Lagoon: in vitro and in vivo assessment of silica mud and microalgae extracts for their effects on skin barrier function and prevention of skin ageing Susanne Grether-Beck, Kathrin Mühlberg, Heidi Brenden, Ingo Felsner, Ása Brynjólfsdóttir, Sigurbjörn Einarsson, and Jean Krutmann </vt:lpstr>
      <vt:lpstr>References </vt:lpstr>
      <vt:lpstr>Clare G. Harvey</vt:lpstr>
      <vt:lpstr>Kirsten G. Nærbø</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4</cp:revision>
  <dcterms:created xsi:type="dcterms:W3CDTF">2022-02-03T16:04:44Z</dcterms:created>
  <dcterms:modified xsi:type="dcterms:W3CDTF">2022-09-08T16:04:36Z</dcterms:modified>
</cp:coreProperties>
</file>